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02" r:id="rId4"/>
    <p:sldMasterId id="2147483716" r:id="rId5"/>
    <p:sldMasterId id="2147483730" r:id="rId6"/>
    <p:sldMasterId id="2147483758" r:id="rId7"/>
    <p:sldMasterId id="2147483884" r:id="rId8"/>
  </p:sldMasterIdLst>
  <p:notesMasterIdLst>
    <p:notesMasterId r:id="rId33"/>
  </p:notesMasterIdLst>
  <p:sldIdLst>
    <p:sldId id="403" r:id="rId9"/>
    <p:sldId id="343" r:id="rId10"/>
    <p:sldId id="356" r:id="rId11"/>
    <p:sldId id="408" r:id="rId12"/>
    <p:sldId id="357" r:id="rId13"/>
    <p:sldId id="401" r:id="rId14"/>
    <p:sldId id="406" r:id="rId15"/>
    <p:sldId id="388" r:id="rId16"/>
    <p:sldId id="400" r:id="rId17"/>
    <p:sldId id="364" r:id="rId18"/>
    <p:sldId id="365" r:id="rId19"/>
    <p:sldId id="397" r:id="rId20"/>
    <p:sldId id="366" r:id="rId21"/>
    <p:sldId id="399" r:id="rId22"/>
    <p:sldId id="367" r:id="rId23"/>
    <p:sldId id="369" r:id="rId24"/>
    <p:sldId id="370" r:id="rId25"/>
    <p:sldId id="371" r:id="rId26"/>
    <p:sldId id="373" r:id="rId27"/>
    <p:sldId id="385" r:id="rId28"/>
    <p:sldId id="410" r:id="rId29"/>
    <p:sldId id="411" r:id="rId30"/>
    <p:sldId id="412" r:id="rId31"/>
    <p:sldId id="386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llon Bea" initials="CB" lastIdx="6" clrIdx="0">
    <p:extLst>
      <p:ext uri="{19B8F6BF-5375-455C-9EA6-DF929625EA0E}">
        <p15:presenceInfo xmlns:p15="http://schemas.microsoft.com/office/powerpoint/2012/main" userId="S-1-5-21-2935066115-4120494562-2009044711-10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SB\Projecten\Varkentjesboek\Totaal%20budget\grafieken_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4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Buysse\Dropbox\AWS\Excelbestanden\Hoofdstuk%202%20update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800" b="1"/>
              <a:t>Niet werkende gezinnen op de private huurmarkt, maandbedragen in euro,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'adequaatheid minima'!$C$122</c:f>
              <c:strCache>
                <c:ptCount val="1"/>
                <c:pt idx="0">
                  <c:v>RB private huur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'adequaatheid minima'!$B$123:$B$138</c:f>
              <c:strCache>
                <c:ptCount val="16"/>
                <c:pt idx="0">
                  <c:v>Alleenstaande </c:v>
                </c:pt>
                <c:pt idx="1">
                  <c:v>vrouw+kind (m,4jaar)</c:v>
                </c:pt>
                <c:pt idx="2">
                  <c:v>vrouw+kind (j, 8 jaar)</c:v>
                </c:pt>
                <c:pt idx="3">
                  <c:v>vrouw+kind (m,15 jaar)</c:v>
                </c:pt>
                <c:pt idx="4">
                  <c:v>vrouw + student pendel (m, 20 jaar)</c:v>
                </c:pt>
                <c:pt idx="5">
                  <c:v>vrouw + kinderen (4, 8 jaar)</c:v>
                </c:pt>
                <c:pt idx="6">
                  <c:v>vrouw + kinderen (8, 15 jaar)</c:v>
                </c:pt>
                <c:pt idx="7">
                  <c:v>koppel</c:v>
                </c:pt>
                <c:pt idx="8">
                  <c:v>koppel + kind (m,4jaar)</c:v>
                </c:pt>
                <c:pt idx="9">
                  <c:v>koppel + kind (j, 8 jaar)</c:v>
                </c:pt>
                <c:pt idx="10">
                  <c:v>koppel + kind (m,15 jaar)</c:v>
                </c:pt>
                <c:pt idx="11">
                  <c:v>koppel + student pendel (j, 20 jaar)</c:v>
                </c:pt>
                <c:pt idx="12">
                  <c:v>koppel + kinderen (4, 8 jaar)</c:v>
                </c:pt>
                <c:pt idx="13">
                  <c:v>koppel + kinderen (8, 15 jaar)</c:v>
                </c:pt>
                <c:pt idx="14">
                  <c:v>gepensioneerde man</c:v>
                </c:pt>
                <c:pt idx="15">
                  <c:v>gepensioneerd koppel</c:v>
                </c:pt>
              </c:strCache>
            </c:strRef>
          </c:cat>
          <c:val>
            <c:numRef>
              <c:f>'adequaatheid minima'!$C$123:$C$138</c:f>
              <c:numCache>
                <c:formatCode>General</c:formatCode>
                <c:ptCount val="16"/>
                <c:pt idx="0">
                  <c:v>1254.0789709649951</c:v>
                </c:pt>
                <c:pt idx="1">
                  <c:v>1530.7520167666019</c:v>
                </c:pt>
                <c:pt idx="2">
                  <c:v>1655.3440481074915</c:v>
                </c:pt>
                <c:pt idx="3">
                  <c:v>1788.3844792996751</c:v>
                </c:pt>
                <c:pt idx="4">
                  <c:v>1887.3834541014044</c:v>
                </c:pt>
                <c:pt idx="5">
                  <c:v>1882.2528457927472</c:v>
                </c:pt>
                <c:pt idx="6">
                  <c:v>2236.572620048486</c:v>
                </c:pt>
                <c:pt idx="7">
                  <c:v>1629.7837712500525</c:v>
                </c:pt>
                <c:pt idx="8">
                  <c:v>1910.1049801611118</c:v>
                </c:pt>
                <c:pt idx="9">
                  <c:v>2032.6510652522118</c:v>
                </c:pt>
                <c:pt idx="10">
                  <c:v>2168.664879842876</c:v>
                </c:pt>
                <c:pt idx="11">
                  <c:v>2290.6200439523418</c:v>
                </c:pt>
                <c:pt idx="12">
                  <c:v>2250.7977941339277</c:v>
                </c:pt>
                <c:pt idx="13">
                  <c:v>2610.5805581959926</c:v>
                </c:pt>
                <c:pt idx="14">
                  <c:v>1279.768894103546</c:v>
                </c:pt>
                <c:pt idx="15">
                  <c:v>1639.6256236657719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C-4B82-8B51-D51CCF8D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014128"/>
        <c:axId val="155981864"/>
      </c:barChart>
      <c:lineChart>
        <c:grouping val="standard"/>
        <c:varyColors val="0"/>
        <c:ser>
          <c:idx val="1"/>
          <c:order val="1"/>
          <c:tx>
            <c:strRef>
              <c:f>'adequaatheid minima'!$D$122</c:f>
              <c:strCache>
                <c:ptCount val="1"/>
                <c:pt idx="0">
                  <c:v>Leefloon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9C-4B82-8B51-D51CCF8DA8C9}"/>
              </c:ext>
            </c:extLst>
          </c:dPt>
          <c:cat>
            <c:strRef>
              <c:f>'adequaatheid minima'!$B$123:$B$138</c:f>
              <c:strCache>
                <c:ptCount val="16"/>
                <c:pt idx="0">
                  <c:v>Alleenstaande </c:v>
                </c:pt>
                <c:pt idx="1">
                  <c:v>vrouw+kind (m,4jaar)</c:v>
                </c:pt>
                <c:pt idx="2">
                  <c:v>vrouw+kind (j, 8 jaar)</c:v>
                </c:pt>
                <c:pt idx="3">
                  <c:v>vrouw+kind (m,15 jaar)</c:v>
                </c:pt>
                <c:pt idx="4">
                  <c:v>vrouw + student pendel (m, 20 jaar)</c:v>
                </c:pt>
                <c:pt idx="5">
                  <c:v>vrouw + kinderen (4, 8 jaar)</c:v>
                </c:pt>
                <c:pt idx="6">
                  <c:v>vrouw + kinderen (8, 15 jaar)</c:v>
                </c:pt>
                <c:pt idx="7">
                  <c:v>koppel</c:v>
                </c:pt>
                <c:pt idx="8">
                  <c:v>koppel + kind (m,4jaar)</c:v>
                </c:pt>
                <c:pt idx="9">
                  <c:v>koppel + kind (j, 8 jaar)</c:v>
                </c:pt>
                <c:pt idx="10">
                  <c:v>koppel + kind (m,15 jaar)</c:v>
                </c:pt>
                <c:pt idx="11">
                  <c:v>koppel + student pendel (j, 20 jaar)</c:v>
                </c:pt>
                <c:pt idx="12">
                  <c:v>koppel + kinderen (4, 8 jaar)</c:v>
                </c:pt>
                <c:pt idx="13">
                  <c:v>koppel + kinderen (8, 15 jaar)</c:v>
                </c:pt>
                <c:pt idx="14">
                  <c:v>gepensioneerde man</c:v>
                </c:pt>
                <c:pt idx="15">
                  <c:v>gepensioneerd koppel</c:v>
                </c:pt>
              </c:strCache>
            </c:strRef>
          </c:cat>
          <c:val>
            <c:numRef>
              <c:f>'adequaatheid minima'!$D$123:$D$138</c:f>
              <c:numCache>
                <c:formatCode>General</c:formatCode>
                <c:ptCount val="16"/>
                <c:pt idx="0">
                  <c:v>817.36</c:v>
                </c:pt>
                <c:pt idx="1">
                  <c:v>1271.8333333333333</c:v>
                </c:pt>
                <c:pt idx="2">
                  <c:v>1311.1133333333335</c:v>
                </c:pt>
                <c:pt idx="3">
                  <c:v>1364.3233333333335</c:v>
                </c:pt>
                <c:pt idx="4">
                  <c:v>1528.2883333333332</c:v>
                </c:pt>
                <c:pt idx="5">
                  <c:v>1552.46</c:v>
                </c:pt>
                <c:pt idx="6">
                  <c:v>1644.88</c:v>
                </c:pt>
                <c:pt idx="7">
                  <c:v>1089.82</c:v>
                </c:pt>
                <c:pt idx="8">
                  <c:v>1271.8733333333332</c:v>
                </c:pt>
                <c:pt idx="9">
                  <c:v>1311.0933333333335</c:v>
                </c:pt>
                <c:pt idx="10">
                  <c:v>1364.3133333333335</c:v>
                </c:pt>
                <c:pt idx="11">
                  <c:v>1528.25</c:v>
                </c:pt>
                <c:pt idx="12">
                  <c:v>1552.4466666666667</c:v>
                </c:pt>
                <c:pt idx="13">
                  <c:v>1644.9058333333335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9C-4B82-8B51-D51CCF8DA8C9}"/>
            </c:ext>
          </c:extLst>
        </c:ser>
        <c:ser>
          <c:idx val="2"/>
          <c:order val="2"/>
          <c:tx>
            <c:strRef>
              <c:f>'adequaatheid minima'!$E$122</c:f>
              <c:strCache>
                <c:ptCount val="1"/>
                <c:pt idx="0">
                  <c:v>min. werkloosheidsuitkering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9C-4B82-8B51-D51CCF8DA8C9}"/>
              </c:ext>
            </c:extLst>
          </c:dPt>
          <c:cat>
            <c:strRef>
              <c:f>'adequaatheid minima'!$B$123:$B$138</c:f>
              <c:strCache>
                <c:ptCount val="16"/>
                <c:pt idx="0">
                  <c:v>Alleenstaande </c:v>
                </c:pt>
                <c:pt idx="1">
                  <c:v>vrouw+kind (m,4jaar)</c:v>
                </c:pt>
                <c:pt idx="2">
                  <c:v>vrouw+kind (j, 8 jaar)</c:v>
                </c:pt>
                <c:pt idx="3">
                  <c:v>vrouw+kind (m,15 jaar)</c:v>
                </c:pt>
                <c:pt idx="4">
                  <c:v>vrouw + student pendel (m, 20 jaar)</c:v>
                </c:pt>
                <c:pt idx="5">
                  <c:v>vrouw + kinderen (4, 8 jaar)</c:v>
                </c:pt>
                <c:pt idx="6">
                  <c:v>vrouw + kinderen (8, 15 jaar)</c:v>
                </c:pt>
                <c:pt idx="7">
                  <c:v>koppel</c:v>
                </c:pt>
                <c:pt idx="8">
                  <c:v>koppel + kind (m,4jaar)</c:v>
                </c:pt>
                <c:pt idx="9">
                  <c:v>koppel + kind (j, 8 jaar)</c:v>
                </c:pt>
                <c:pt idx="10">
                  <c:v>koppel + kind (m,15 jaar)</c:v>
                </c:pt>
                <c:pt idx="11">
                  <c:v>koppel + student pendel (j, 20 jaar)</c:v>
                </c:pt>
                <c:pt idx="12">
                  <c:v>koppel + kinderen (4, 8 jaar)</c:v>
                </c:pt>
                <c:pt idx="13">
                  <c:v>koppel + kinderen (8, 15 jaar)</c:v>
                </c:pt>
                <c:pt idx="14">
                  <c:v>gepensioneerde man</c:v>
                </c:pt>
                <c:pt idx="15">
                  <c:v>gepensioneerd koppel</c:v>
                </c:pt>
              </c:strCache>
            </c:strRef>
          </c:cat>
          <c:val>
            <c:numRef>
              <c:f>'adequaatheid minima'!$E$123:$E$138</c:f>
              <c:numCache>
                <c:formatCode>General</c:formatCode>
                <c:ptCount val="16"/>
                <c:pt idx="0">
                  <c:v>953.16</c:v>
                </c:pt>
                <c:pt idx="1">
                  <c:v>1281.1366666666665</c:v>
                </c:pt>
                <c:pt idx="2">
                  <c:v>1320.3766666666668</c:v>
                </c:pt>
                <c:pt idx="3">
                  <c:v>1373.57</c:v>
                </c:pt>
                <c:pt idx="4">
                  <c:v>1537.5366666666669</c:v>
                </c:pt>
                <c:pt idx="5">
                  <c:v>1525.8766666666668</c:v>
                </c:pt>
                <c:pt idx="6">
                  <c:v>1618.2966666666669</c:v>
                </c:pt>
                <c:pt idx="7">
                  <c:v>1134.8999999999999</c:v>
                </c:pt>
                <c:pt idx="8">
                  <c:v>1316.9533333333331</c:v>
                </c:pt>
                <c:pt idx="9">
                  <c:v>1356.1733333333334</c:v>
                </c:pt>
                <c:pt idx="10">
                  <c:v>1409.3933333333334</c:v>
                </c:pt>
                <c:pt idx="11">
                  <c:v>1573.3333333333333</c:v>
                </c:pt>
                <c:pt idx="12">
                  <c:v>1597.5266666666666</c:v>
                </c:pt>
                <c:pt idx="13">
                  <c:v>1689.9766666666667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9C-4B82-8B51-D51CCF8DA8C9}"/>
            </c:ext>
          </c:extLst>
        </c:ser>
        <c:ser>
          <c:idx val="3"/>
          <c:order val="3"/>
          <c:tx>
            <c:strRef>
              <c:f>'adequaatheid minima'!$F$122</c:f>
              <c:strCache>
                <c:ptCount val="1"/>
                <c:pt idx="0">
                  <c:v>min. invaliditeitsuitkering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19050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49C-4B82-8B51-D51CCF8DA8C9}"/>
              </c:ext>
            </c:extLst>
          </c:dPt>
          <c:cat>
            <c:strRef>
              <c:f>'adequaatheid minima'!$B$123:$B$138</c:f>
              <c:strCache>
                <c:ptCount val="16"/>
                <c:pt idx="0">
                  <c:v>Alleenstaande </c:v>
                </c:pt>
                <c:pt idx="1">
                  <c:v>vrouw+kind (m,4jaar)</c:v>
                </c:pt>
                <c:pt idx="2">
                  <c:v>vrouw+kind (j, 8 jaar)</c:v>
                </c:pt>
                <c:pt idx="3">
                  <c:v>vrouw+kind (m,15 jaar)</c:v>
                </c:pt>
                <c:pt idx="4">
                  <c:v>vrouw + student pendel (m, 20 jaar)</c:v>
                </c:pt>
                <c:pt idx="5">
                  <c:v>vrouw + kinderen (4, 8 jaar)</c:v>
                </c:pt>
                <c:pt idx="6">
                  <c:v>vrouw + kinderen (8, 15 jaar)</c:v>
                </c:pt>
                <c:pt idx="7">
                  <c:v>koppel</c:v>
                </c:pt>
                <c:pt idx="8">
                  <c:v>koppel + kind (m,4jaar)</c:v>
                </c:pt>
                <c:pt idx="9">
                  <c:v>koppel + kind (j, 8 jaar)</c:v>
                </c:pt>
                <c:pt idx="10">
                  <c:v>koppel + kind (m,15 jaar)</c:v>
                </c:pt>
                <c:pt idx="11">
                  <c:v>koppel + student pendel (j, 20 jaar)</c:v>
                </c:pt>
                <c:pt idx="12">
                  <c:v>koppel + kinderen (4, 8 jaar)</c:v>
                </c:pt>
                <c:pt idx="13">
                  <c:v>koppel + kinderen (8, 15 jaar)</c:v>
                </c:pt>
                <c:pt idx="14">
                  <c:v>gepensioneerde man</c:v>
                </c:pt>
                <c:pt idx="15">
                  <c:v>gepensioneerd koppel</c:v>
                </c:pt>
              </c:strCache>
            </c:strRef>
          </c:cat>
          <c:val>
            <c:numRef>
              <c:f>'adequaatheid minima'!$F$123:$F$138</c:f>
              <c:numCache>
                <c:formatCode>General</c:formatCode>
                <c:ptCount val="16"/>
                <c:pt idx="0">
                  <c:v>1126.48</c:v>
                </c:pt>
                <c:pt idx="1">
                  <c:v>1606.66</c:v>
                </c:pt>
                <c:pt idx="2">
                  <c:v>1645.3666666666668</c:v>
                </c:pt>
                <c:pt idx="3">
                  <c:v>1697.1466666666668</c:v>
                </c:pt>
                <c:pt idx="4">
                  <c:v>1863</c:v>
                </c:pt>
                <c:pt idx="5">
                  <c:v>1851.39</c:v>
                </c:pt>
                <c:pt idx="6">
                  <c:v>1943.7966666666669</c:v>
                </c:pt>
                <c:pt idx="7">
                  <c:v>1407.5200000000002</c:v>
                </c:pt>
                <c:pt idx="8">
                  <c:v>1642.4933333333336</c:v>
                </c:pt>
                <c:pt idx="9">
                  <c:v>1681.1833333333334</c:v>
                </c:pt>
                <c:pt idx="10">
                  <c:v>1732.9733333333336</c:v>
                </c:pt>
                <c:pt idx="11">
                  <c:v>1898.8333333333333</c:v>
                </c:pt>
                <c:pt idx="12">
                  <c:v>1927.4866666666669</c:v>
                </c:pt>
                <c:pt idx="13">
                  <c:v>2015.5166666666667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49C-4B82-8B51-D51CCF8DA8C9}"/>
            </c:ext>
          </c:extLst>
        </c:ser>
        <c:ser>
          <c:idx val="4"/>
          <c:order val="4"/>
          <c:tx>
            <c:strRef>
              <c:f>'adequaatheid minima'!$G$122</c:f>
              <c:strCache>
                <c:ptCount val="1"/>
                <c:pt idx="0">
                  <c:v>IGO</c:v>
                </c:pt>
              </c:strCache>
            </c:strRef>
          </c:tx>
          <c:spPr>
            <a:ln w="28575" cap="rnd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'adequaatheid minima'!$B$123:$B$138</c:f>
              <c:strCache>
                <c:ptCount val="16"/>
                <c:pt idx="0">
                  <c:v>Alleenstaande </c:v>
                </c:pt>
                <c:pt idx="1">
                  <c:v>vrouw+kind (m,4jaar)</c:v>
                </c:pt>
                <c:pt idx="2">
                  <c:v>vrouw+kind (j, 8 jaar)</c:v>
                </c:pt>
                <c:pt idx="3">
                  <c:v>vrouw+kind (m,15 jaar)</c:v>
                </c:pt>
                <c:pt idx="4">
                  <c:v>vrouw + student pendel (m, 20 jaar)</c:v>
                </c:pt>
                <c:pt idx="5">
                  <c:v>vrouw + kinderen (4, 8 jaar)</c:v>
                </c:pt>
                <c:pt idx="6">
                  <c:v>vrouw + kinderen (8, 15 jaar)</c:v>
                </c:pt>
                <c:pt idx="7">
                  <c:v>koppel</c:v>
                </c:pt>
                <c:pt idx="8">
                  <c:v>koppel + kind (m,4jaar)</c:v>
                </c:pt>
                <c:pt idx="9">
                  <c:v>koppel + kind (j, 8 jaar)</c:v>
                </c:pt>
                <c:pt idx="10">
                  <c:v>koppel + kind (m,15 jaar)</c:v>
                </c:pt>
                <c:pt idx="11">
                  <c:v>koppel + student pendel (j, 20 jaar)</c:v>
                </c:pt>
                <c:pt idx="12">
                  <c:v>koppel + kinderen (4, 8 jaar)</c:v>
                </c:pt>
                <c:pt idx="13">
                  <c:v>koppel + kinderen (8, 15 jaar)</c:v>
                </c:pt>
                <c:pt idx="14">
                  <c:v>gepensioneerde man</c:v>
                </c:pt>
                <c:pt idx="15">
                  <c:v>gepensioneerd koppel</c:v>
                </c:pt>
              </c:strCache>
            </c:strRef>
          </c:cat>
          <c:val>
            <c:numRef>
              <c:f>'adequaatheid minima'!$G$123:$G$138</c:f>
              <c:numCache>
                <c:formatCode>General</c:formatCode>
                <c:ptCount val="16"/>
                <c:pt idx="14">
                  <c:v>1012</c:v>
                </c:pt>
                <c:pt idx="15">
                  <c:v>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49C-4B82-8B51-D51CCF8D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14128"/>
        <c:axId val="155981864"/>
      </c:lineChart>
      <c:catAx>
        <c:axId val="15601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81864"/>
        <c:crosses val="autoZero"/>
        <c:auto val="1"/>
        <c:lblAlgn val="ctr"/>
        <c:lblOffset val="100"/>
        <c:noMultiLvlLbl val="0"/>
      </c:catAx>
      <c:valAx>
        <c:axId val="15598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1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België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'N:\FSW\CSB\Data\VCorluy\jobless hh\OUP\chapter5\Gregg_Scutella_2010\wi = 0\[Gregg2010_table1_WI0.xlsx]evolution figure 1'!$C$29</c:f>
              <c:strCache>
                <c:ptCount val="1"/>
                <c:pt idx="0">
                  <c:v>wi = 0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1'!$D$29:$S$29</c:f>
              <c:numCache>
                <c:formatCode>General</c:formatCode>
                <c:ptCount val="16"/>
                <c:pt idx="0">
                  <c:v>14.40009326887443</c:v>
                </c:pt>
                <c:pt idx="1">
                  <c:v>14.21704813726862</c:v>
                </c:pt>
                <c:pt idx="2">
                  <c:v>14.45950632690176</c:v>
                </c:pt>
                <c:pt idx="3">
                  <c:v>14.36026571432178</c:v>
                </c:pt>
                <c:pt idx="4">
                  <c:v>14.52990839677234</c:v>
                </c:pt>
                <c:pt idx="5">
                  <c:v>13.430829935655</c:v>
                </c:pt>
                <c:pt idx="6">
                  <c:v>12.85180158862639</c:v>
                </c:pt>
                <c:pt idx="7">
                  <c:v>14.12911661864525</c:v>
                </c:pt>
                <c:pt idx="8">
                  <c:v>14.755177351937521</c:v>
                </c:pt>
                <c:pt idx="9">
                  <c:v>14.75073791354764</c:v>
                </c:pt>
                <c:pt idx="10">
                  <c:v>13.94822647341862</c:v>
                </c:pt>
                <c:pt idx="11">
                  <c:v>14.03017128949824</c:v>
                </c:pt>
                <c:pt idx="12">
                  <c:v>14.6087966659342</c:v>
                </c:pt>
                <c:pt idx="13">
                  <c:v>12.96376934889755</c:v>
                </c:pt>
                <c:pt idx="14">
                  <c:v>12.497555558020039</c:v>
                </c:pt>
                <c:pt idx="15">
                  <c:v>12.65473823821231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1-4DEF-8838-3037B60678D2}"/>
            </c:ext>
          </c:extLst>
        </c:ser>
        <c:ser>
          <c:idx val="1"/>
          <c:order val="1"/>
          <c:tx>
            <c:strRef>
              <c:f>'N:\FSW\CSB\Data\VCorluy\jobless hh\OUP\chapter5\Gregg_Scutella_2010\wi = 0\[Gregg2010_table1_WI0.xlsx]evolution figure 1'!$C$30</c:f>
              <c:strCache>
                <c:ptCount val="1"/>
                <c:pt idx="0">
                  <c:v>0 &lt; wi &lt; 1</c:v>
                </c:pt>
              </c:strCache>
            </c:strRef>
          </c:tx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1'!$D$30:$S$30</c:f>
              <c:numCache>
                <c:formatCode>General</c:formatCode>
                <c:ptCount val="16"/>
                <c:pt idx="0">
                  <c:v>34.071250062988895</c:v>
                </c:pt>
                <c:pt idx="1">
                  <c:v>33.194199373639499</c:v>
                </c:pt>
                <c:pt idx="2">
                  <c:v>32.93279792065583</c:v>
                </c:pt>
                <c:pt idx="3">
                  <c:v>31.479414146897824</c:v>
                </c:pt>
                <c:pt idx="4">
                  <c:v>30.887672431855407</c:v>
                </c:pt>
                <c:pt idx="5">
                  <c:v>29.359446843222219</c:v>
                </c:pt>
                <c:pt idx="6">
                  <c:v>27.244139232244621</c:v>
                </c:pt>
                <c:pt idx="7">
                  <c:v>27.479745236361506</c:v>
                </c:pt>
                <c:pt idx="8">
                  <c:v>26.613927725926704</c:v>
                </c:pt>
                <c:pt idx="9">
                  <c:v>28.410884976986946</c:v>
                </c:pt>
                <c:pt idx="10">
                  <c:v>26.235034928444868</c:v>
                </c:pt>
                <c:pt idx="11">
                  <c:v>25.128780936123899</c:v>
                </c:pt>
                <c:pt idx="12">
                  <c:v>24.520440843031135</c:v>
                </c:pt>
                <c:pt idx="13">
                  <c:v>24.666975062348989</c:v>
                </c:pt>
                <c:pt idx="14">
                  <c:v>22.89397308937474</c:v>
                </c:pt>
                <c:pt idx="15">
                  <c:v>23.734456860402332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71-4DEF-8838-3037B60678D2}"/>
            </c:ext>
          </c:extLst>
        </c:ser>
        <c:ser>
          <c:idx val="2"/>
          <c:order val="2"/>
          <c:tx>
            <c:strRef>
              <c:f>'N:\FSW\CSB\Data\VCorluy\jobless hh\OUP\chapter5\Gregg_Scutella_2010\wi = 0\[Gregg2010_table1_WI0.xlsx]evolution figure 1'!$C$31</c:f>
              <c:strCache>
                <c:ptCount val="1"/>
                <c:pt idx="0">
                  <c:v>wi = 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1'!$D$31:$S$31</c:f>
              <c:numCache>
                <c:formatCode>General</c:formatCode>
                <c:ptCount val="16"/>
                <c:pt idx="0">
                  <c:v>51.52865666814386</c:v>
                </c:pt>
                <c:pt idx="1">
                  <c:v>52.588752489076661</c:v>
                </c:pt>
                <c:pt idx="2">
                  <c:v>52.607695752439589</c:v>
                </c:pt>
                <c:pt idx="3">
                  <c:v>54.160320138782261</c:v>
                </c:pt>
                <c:pt idx="4">
                  <c:v>54.5824191713671</c:v>
                </c:pt>
                <c:pt idx="5">
                  <c:v>57.209723221122267</c:v>
                </c:pt>
                <c:pt idx="6">
                  <c:v>59.904059179128701</c:v>
                </c:pt>
                <c:pt idx="7">
                  <c:v>58.391138144992041</c:v>
                </c:pt>
                <c:pt idx="8">
                  <c:v>58.630894922135489</c:v>
                </c:pt>
                <c:pt idx="9">
                  <c:v>56.838377109466542</c:v>
                </c:pt>
                <c:pt idx="10">
                  <c:v>59.816738598136943</c:v>
                </c:pt>
                <c:pt idx="11">
                  <c:v>60.841047774377913</c:v>
                </c:pt>
                <c:pt idx="12">
                  <c:v>60.870762491033602</c:v>
                </c:pt>
                <c:pt idx="13">
                  <c:v>62.369255588756992</c:v>
                </c:pt>
                <c:pt idx="14">
                  <c:v>64.608471352605818</c:v>
                </c:pt>
                <c:pt idx="15">
                  <c:v>63.610804901384952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71-4DEF-8838-3037B6067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998920"/>
        <c:axId val="158999312"/>
      </c:lineChart>
      <c:catAx>
        <c:axId val="15899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999312"/>
        <c:crosses val="autoZero"/>
        <c:auto val="1"/>
        <c:lblAlgn val="ctr"/>
        <c:lblOffset val="100"/>
        <c:noMultiLvlLbl val="0"/>
      </c:catAx>
      <c:valAx>
        <c:axId val="1589993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98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Nederland</a:t>
            </a:r>
            <a:endParaRPr lang="nl-BE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'N:\FSW\CSB\Data\VCorluy\jobless hh\OUP\chapter5\Gregg_Scutella_2010\wi = 0\[Gregg2010_table1_WI0.xlsx]evolution figure 1'!$C$284</c:f>
              <c:strCache>
                <c:ptCount val="1"/>
                <c:pt idx="0">
                  <c:v>wi = 0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1'!$D$284:$S$284</c:f>
              <c:numCache>
                <c:formatCode>General</c:formatCode>
                <c:ptCount val="16"/>
                <c:pt idx="0">
                  <c:v>11.34180639103081</c:v>
                </c:pt>
                <c:pt idx="1">
                  <c:v>11.438146485325991</c:v>
                </c:pt>
                <c:pt idx="2">
                  <c:v>10.56669474117885</c:v>
                </c:pt>
                <c:pt idx="3">
                  <c:v>9.4254069109013745</c:v>
                </c:pt>
                <c:pt idx="4">
                  <c:v>9.4316211007050175</c:v>
                </c:pt>
                <c:pt idx="5">
                  <c:v>8.4296348558495708</c:v>
                </c:pt>
                <c:pt idx="6">
                  <c:v>8.2269173134506293</c:v>
                </c:pt>
                <c:pt idx="7">
                  <c:v>7.5127932402236874</c:v>
                </c:pt>
                <c:pt idx="8">
                  <c:v>7.3007899698402312</c:v>
                </c:pt>
                <c:pt idx="9">
                  <c:v>8.5630437894864091</c:v>
                </c:pt>
                <c:pt idx="10">
                  <c:v>8.7158236399321876</c:v>
                </c:pt>
                <c:pt idx="11">
                  <c:v>8.6761158142461277</c:v>
                </c:pt>
                <c:pt idx="12">
                  <c:v>8.7183332966343539</c:v>
                </c:pt>
                <c:pt idx="13">
                  <c:v>7.6678397558273357</c:v>
                </c:pt>
                <c:pt idx="14">
                  <c:v>6.8374533468993439</c:v>
                </c:pt>
                <c:pt idx="15">
                  <c:v>6.8125789004186936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28-4598-A9FF-9809C9D72C93}"/>
            </c:ext>
          </c:extLst>
        </c:ser>
        <c:ser>
          <c:idx val="1"/>
          <c:order val="1"/>
          <c:tx>
            <c:strRef>
              <c:f>'N:\FSW\CSB\Data\VCorluy\jobless hh\OUP\chapter5\Gregg_Scutella_2010\wi = 0\[Gregg2010_table1_WI0.xlsx]evolution figure 1'!$C$285</c:f>
              <c:strCache>
                <c:ptCount val="1"/>
                <c:pt idx="0">
                  <c:v>0 &lt; wi &lt; 1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1'!$D$285:$S$285</c:f>
              <c:numCache>
                <c:formatCode>General</c:formatCode>
                <c:ptCount val="16"/>
                <c:pt idx="0">
                  <c:v>33.397248726586213</c:v>
                </c:pt>
                <c:pt idx="1">
                  <c:v>33.08363287680757</c:v>
                </c:pt>
                <c:pt idx="2">
                  <c:v>31.935316866357791</c:v>
                </c:pt>
                <c:pt idx="3">
                  <c:v>30.133267628860033</c:v>
                </c:pt>
                <c:pt idx="4">
                  <c:v>27.515614626407181</c:v>
                </c:pt>
                <c:pt idx="5">
                  <c:v>26.865567031655036</c:v>
                </c:pt>
                <c:pt idx="6">
                  <c:v>24.555995442112653</c:v>
                </c:pt>
                <c:pt idx="7">
                  <c:v>23.73439536806384</c:v>
                </c:pt>
                <c:pt idx="8">
                  <c:v>23.525314270451887</c:v>
                </c:pt>
                <c:pt idx="9">
                  <c:v>22.514013719214606</c:v>
                </c:pt>
                <c:pt idx="10">
                  <c:v>22.626637751098563</c:v>
                </c:pt>
                <c:pt idx="11">
                  <c:v>21.987553848179893</c:v>
                </c:pt>
                <c:pt idx="12">
                  <c:v>20.769418480392826</c:v>
                </c:pt>
                <c:pt idx="13">
                  <c:v>18.233362639112784</c:v>
                </c:pt>
                <c:pt idx="14">
                  <c:v>17.466562479685212</c:v>
                </c:pt>
                <c:pt idx="15">
                  <c:v>18.164845837407654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28-4598-A9FF-9809C9D72C93}"/>
            </c:ext>
          </c:extLst>
        </c:ser>
        <c:ser>
          <c:idx val="2"/>
          <c:order val="2"/>
          <c:tx>
            <c:strRef>
              <c:f>'N:\FSW\CSB\Data\VCorluy\jobless hh\OUP\chapter5\Gregg_Scutella_2010\wi = 0\[Gregg2010_table1_WI0.xlsx]evolution figure 1'!$C$286</c:f>
              <c:strCache>
                <c:ptCount val="1"/>
                <c:pt idx="0">
                  <c:v>wi = 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1'!$D$286:$S$286</c:f>
              <c:numCache>
                <c:formatCode>General</c:formatCode>
                <c:ptCount val="16"/>
                <c:pt idx="0">
                  <c:v>55.260944882383647</c:v>
                </c:pt>
                <c:pt idx="1">
                  <c:v>55.478220637865519</c:v>
                </c:pt>
                <c:pt idx="2">
                  <c:v>57.497988392462361</c:v>
                </c:pt>
                <c:pt idx="3">
                  <c:v>60.441325460239213</c:v>
                </c:pt>
                <c:pt idx="4">
                  <c:v>63.052764272889128</c:v>
                </c:pt>
                <c:pt idx="5">
                  <c:v>64.704798112494899</c:v>
                </c:pt>
                <c:pt idx="6">
                  <c:v>67.217087244437025</c:v>
                </c:pt>
                <c:pt idx="7">
                  <c:v>68.752811391713777</c:v>
                </c:pt>
                <c:pt idx="8">
                  <c:v>69.173895759707264</c:v>
                </c:pt>
                <c:pt idx="9">
                  <c:v>68.922942491299338</c:v>
                </c:pt>
                <c:pt idx="10">
                  <c:v>68.657538608968053</c:v>
                </c:pt>
                <c:pt idx="11">
                  <c:v>69.336330337575689</c:v>
                </c:pt>
                <c:pt idx="12">
                  <c:v>70.512248222973156</c:v>
                </c:pt>
                <c:pt idx="13">
                  <c:v>74.098797605059573</c:v>
                </c:pt>
                <c:pt idx="14">
                  <c:v>75.695984173414459</c:v>
                </c:pt>
                <c:pt idx="15">
                  <c:v>75.022575262173561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28-4598-A9FF-9809C9D7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79584"/>
        <c:axId val="160979976"/>
      </c:lineChart>
      <c:catAx>
        <c:axId val="16097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79976"/>
        <c:crosses val="autoZero"/>
        <c:auto val="1"/>
        <c:lblAlgn val="ctr"/>
        <c:lblOffset val="100"/>
        <c:noMultiLvlLbl val="0"/>
      </c:catAx>
      <c:valAx>
        <c:axId val="16097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Verenigd Koninkrijk</a:t>
            </a:r>
            <a:endParaRPr lang="nl-BE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'N:\FSW\CSB\Data\VCorluy\jobless hh\OUP\chapter5\Gregg_Scutella_2010\wi = 0\[Gregg2010_table1_WI0.xlsx]evolution figure 1'!$C$386</c:f>
              <c:strCache>
                <c:ptCount val="1"/>
                <c:pt idx="0">
                  <c:v>wi = 0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1'!$D$386:$S$386</c:f>
              <c:numCache>
                <c:formatCode>General</c:formatCode>
                <c:ptCount val="16"/>
                <c:pt idx="0">
                  <c:v>13.45496853976427</c:v>
                </c:pt>
                <c:pt idx="1">
                  <c:v>13.47119477686989</c:v>
                </c:pt>
                <c:pt idx="2">
                  <c:v>13.36093806371191</c:v>
                </c:pt>
                <c:pt idx="3">
                  <c:v>12.799240610124141</c:v>
                </c:pt>
                <c:pt idx="4">
                  <c:v>12.236083963314661</c:v>
                </c:pt>
                <c:pt idx="5">
                  <c:v>11.62522465823124</c:v>
                </c:pt>
                <c:pt idx="6">
                  <c:v>11.62522465823124</c:v>
                </c:pt>
                <c:pt idx="7">
                  <c:v>11.4123589433735</c:v>
                </c:pt>
                <c:pt idx="8">
                  <c:v>11.5450256671618</c:v>
                </c:pt>
                <c:pt idx="9">
                  <c:v>11.18748789742031</c:v>
                </c:pt>
                <c:pt idx="10">
                  <c:v>11.236734987392961</c:v>
                </c:pt>
                <c:pt idx="11">
                  <c:v>11.05762615768716</c:v>
                </c:pt>
                <c:pt idx="12">
                  <c:v>10.82802896192155</c:v>
                </c:pt>
                <c:pt idx="13">
                  <c:v>10.78745489098568</c:v>
                </c:pt>
                <c:pt idx="14">
                  <c:v>10.616777934687009</c:v>
                </c:pt>
                <c:pt idx="15">
                  <c:v>12.0015093984742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7-400D-B2EB-92ED4DC611AC}"/>
            </c:ext>
          </c:extLst>
        </c:ser>
        <c:ser>
          <c:idx val="1"/>
          <c:order val="1"/>
          <c:tx>
            <c:strRef>
              <c:f>'N:\FSW\CSB\Data\VCorluy\jobless hh\OUP\chapter5\Gregg_Scutella_2010\wi = 0\[Gregg2010_table1_WI0.xlsx]evolution figure 1'!$C$387</c:f>
              <c:strCache>
                <c:ptCount val="1"/>
                <c:pt idx="0">
                  <c:v>0 &lt; wi &lt;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1'!$D$387:$S$387</c:f>
              <c:numCache>
                <c:formatCode>General</c:formatCode>
                <c:ptCount val="16"/>
                <c:pt idx="0">
                  <c:v>23.129286211273822</c:v>
                </c:pt>
                <c:pt idx="1">
                  <c:v>22.138703990407951</c:v>
                </c:pt>
                <c:pt idx="2">
                  <c:v>21.577993255677363</c:v>
                </c:pt>
                <c:pt idx="3">
                  <c:v>21.093018931790446</c:v>
                </c:pt>
                <c:pt idx="4">
                  <c:v>20.643796021792614</c:v>
                </c:pt>
                <c:pt idx="5">
                  <c:v>19.506724816552094</c:v>
                </c:pt>
                <c:pt idx="6">
                  <c:v>19.506724816552094</c:v>
                </c:pt>
                <c:pt idx="7">
                  <c:v>19.223108990914458</c:v>
                </c:pt>
                <c:pt idx="8">
                  <c:v>19.14606746789454</c:v>
                </c:pt>
                <c:pt idx="9">
                  <c:v>19.081742477475416</c:v>
                </c:pt>
                <c:pt idx="10">
                  <c:v>18.683406832234432</c:v>
                </c:pt>
                <c:pt idx="11">
                  <c:v>18.515780201438535</c:v>
                </c:pt>
                <c:pt idx="12">
                  <c:v>18.884567733649586</c:v>
                </c:pt>
                <c:pt idx="13">
                  <c:v>18.727650262420063</c:v>
                </c:pt>
                <c:pt idx="14">
                  <c:v>18.182309134551684</c:v>
                </c:pt>
                <c:pt idx="15">
                  <c:v>20.268571674570126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7-400D-B2EB-92ED4DC611AC}"/>
            </c:ext>
          </c:extLst>
        </c:ser>
        <c:ser>
          <c:idx val="2"/>
          <c:order val="2"/>
          <c:tx>
            <c:strRef>
              <c:f>'N:\FSW\CSB\Data\VCorluy\jobless hh\OUP\chapter5\Gregg_Scutella_2010\wi = 0\[Gregg2010_table1_WI0.xlsx]evolution figure 1'!$C$388</c:f>
              <c:strCache>
                <c:ptCount val="1"/>
                <c:pt idx="0">
                  <c:v>wi = 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'N:\FSW\CSB\Data\VCorluy\jobless hh\OUP\chapter5\Gregg_Scutella_2010\wi = 0\[Gregg2010_table1_WI0.xlsx]evolution figure 1'!$D$9:$S$9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'N:\FSW\CSB\Data\VCorluy\jobless hh\OUP\chapter5\Gregg_Scutella_2010\wi = 0\[Gregg2010_table1_WI0.xlsx]evolution figure 1'!$D$388:$S$388</c:f>
              <c:numCache>
                <c:formatCode>General</c:formatCode>
                <c:ptCount val="16"/>
                <c:pt idx="0">
                  <c:v>63.415745248962573</c:v>
                </c:pt>
                <c:pt idx="1">
                  <c:v>64.390101232723339</c:v>
                </c:pt>
                <c:pt idx="2">
                  <c:v>65.061068680606667</c:v>
                </c:pt>
                <c:pt idx="3">
                  <c:v>66.107740458085956</c:v>
                </c:pt>
                <c:pt idx="4">
                  <c:v>67.120120014890688</c:v>
                </c:pt>
                <c:pt idx="5">
                  <c:v>68.868050525214969</c:v>
                </c:pt>
                <c:pt idx="6">
                  <c:v>68.868050525214969</c:v>
                </c:pt>
                <c:pt idx="7">
                  <c:v>69.36453206571187</c:v>
                </c:pt>
                <c:pt idx="8">
                  <c:v>69.308906864944007</c:v>
                </c:pt>
                <c:pt idx="9">
                  <c:v>69.73076962510568</c:v>
                </c:pt>
                <c:pt idx="10">
                  <c:v>70.079858180370607</c:v>
                </c:pt>
                <c:pt idx="11">
                  <c:v>70.426593640874387</c:v>
                </c:pt>
                <c:pt idx="12">
                  <c:v>70.287403304429191</c:v>
                </c:pt>
                <c:pt idx="13">
                  <c:v>70.484894846595154</c:v>
                </c:pt>
                <c:pt idx="14">
                  <c:v>71.20091293076149</c:v>
                </c:pt>
                <c:pt idx="15">
                  <c:v>67.729918926955762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7-400D-B2EB-92ED4DC61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80760"/>
        <c:axId val="160981152"/>
      </c:lineChart>
      <c:catAx>
        <c:axId val="160980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81152"/>
        <c:crosses val="autoZero"/>
        <c:auto val="1"/>
        <c:lblAlgn val="ctr"/>
        <c:lblOffset val="100"/>
        <c:noMultiLvlLbl val="0"/>
      </c:catAx>
      <c:valAx>
        <c:axId val="16098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80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nl-BE"/>
              <a:t>Reële evolutie van productiviteit, gemiddelde loon en gewaarborgd minimumloon in België, 1970-2014 (1975=100)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Blad4!$A$36</c:f>
              <c:strCache>
                <c:ptCount val="1"/>
                <c:pt idx="0">
                  <c:v>BBP per gewerkt uur - 1975=100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Blad4!$B$32:$AT$32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Blad4!$B$36:$AT$36</c:f>
              <c:numCache>
                <c:formatCode>General</c:formatCode>
                <c:ptCount val="45"/>
                <c:pt idx="0">
                  <c:v>80.754716981132063</c:v>
                </c:pt>
                <c:pt idx="1">
                  <c:v>83.396226415094347</c:v>
                </c:pt>
                <c:pt idx="2">
                  <c:v>89.433962264150949</c:v>
                </c:pt>
                <c:pt idx="3">
                  <c:v>95.471698113207552</c:v>
                </c:pt>
                <c:pt idx="4">
                  <c:v>99.245283018867923</c:v>
                </c:pt>
                <c:pt idx="5">
                  <c:v>100</c:v>
                </c:pt>
                <c:pt idx="6">
                  <c:v>106.0377358490566</c:v>
                </c:pt>
                <c:pt idx="7">
                  <c:v>108.67924528301887</c:v>
                </c:pt>
                <c:pt idx="8">
                  <c:v>112.83018867924528</c:v>
                </c:pt>
                <c:pt idx="9">
                  <c:v>115.47169811320754</c:v>
                </c:pt>
                <c:pt idx="10">
                  <c:v>122.26415094339622</c:v>
                </c:pt>
                <c:pt idx="11">
                  <c:v>126.0377358490566</c:v>
                </c:pt>
                <c:pt idx="12">
                  <c:v>129.43396226415095</c:v>
                </c:pt>
                <c:pt idx="13">
                  <c:v>130.9433962264151</c:v>
                </c:pt>
                <c:pt idx="14">
                  <c:v>132.45283018867926</c:v>
                </c:pt>
                <c:pt idx="15">
                  <c:v>133.58490566037736</c:v>
                </c:pt>
                <c:pt idx="16">
                  <c:v>136.60377358490567</c:v>
                </c:pt>
                <c:pt idx="17">
                  <c:v>140</c:v>
                </c:pt>
                <c:pt idx="18">
                  <c:v>144.90566037735849</c:v>
                </c:pt>
                <c:pt idx="19">
                  <c:v>148.67924528301884</c:v>
                </c:pt>
                <c:pt idx="20">
                  <c:v>150.188679245283</c:v>
                </c:pt>
                <c:pt idx="21">
                  <c:v>155.84905660377356</c:v>
                </c:pt>
                <c:pt idx="22">
                  <c:v>160.75471698113208</c:v>
                </c:pt>
                <c:pt idx="23">
                  <c:v>164.90566037735849</c:v>
                </c:pt>
                <c:pt idx="24">
                  <c:v>170.94339622641508</c:v>
                </c:pt>
                <c:pt idx="25">
                  <c:v>169.43396226415092</c:v>
                </c:pt>
                <c:pt idx="26">
                  <c:v>174.33962264150944</c:v>
                </c:pt>
                <c:pt idx="27">
                  <c:v>178.49056603773585</c:v>
                </c:pt>
                <c:pt idx="28">
                  <c:v>177.35849056603774</c:v>
                </c:pt>
                <c:pt idx="29">
                  <c:v>181.13207547169813</c:v>
                </c:pt>
                <c:pt idx="30">
                  <c:v>182.64150943396226</c:v>
                </c:pt>
                <c:pt idx="31">
                  <c:v>182.64150943396226</c:v>
                </c:pt>
                <c:pt idx="32">
                  <c:v>186.41509433962264</c:v>
                </c:pt>
                <c:pt idx="33">
                  <c:v>188.67924528301887</c:v>
                </c:pt>
                <c:pt idx="34">
                  <c:v>193.96226415094338</c:v>
                </c:pt>
                <c:pt idx="35">
                  <c:v>195.84905660377359</c:v>
                </c:pt>
                <c:pt idx="36">
                  <c:v>197.35849056603772</c:v>
                </c:pt>
                <c:pt idx="37">
                  <c:v>199.62264150943398</c:v>
                </c:pt>
                <c:pt idx="38">
                  <c:v>198.8679245283019</c:v>
                </c:pt>
                <c:pt idx="39">
                  <c:v>196.22641509433961</c:v>
                </c:pt>
                <c:pt idx="40">
                  <c:v>198.8679245283019</c:v>
                </c:pt>
                <c:pt idx="41">
                  <c:v>198.11320754716982</c:v>
                </c:pt>
                <c:pt idx="42">
                  <c:v>197.35849056603772</c:v>
                </c:pt>
                <c:pt idx="43">
                  <c:v>198.11320754716982</c:v>
                </c:pt>
                <c:pt idx="44">
                  <c:v>199.62264150943398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6-462B-B0CE-1843ACB68AE9}"/>
            </c:ext>
          </c:extLst>
        </c:ser>
        <c:ser>
          <c:idx val="11"/>
          <c:order val="1"/>
          <c:tx>
            <c:strRef>
              <c:f>Blad4!$A$44</c:f>
              <c:strCache>
                <c:ptCount val="1"/>
                <c:pt idx="0">
                  <c:v>Reël gemiddeld maandinkomen (in VTE) - 1975=100</c:v>
                </c:pt>
              </c:strCache>
            </c:strRef>
          </c:tx>
          <c:spPr>
            <a:ln w="28575" cap="rnd">
              <a:solidFill>
                <a:srgbClr val="004466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Blad4!$B$32:$AT$32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Blad4!$B$44:$AT$44</c:f>
              <c:numCache>
                <c:formatCode>General</c:formatCode>
                <c:ptCount val="45"/>
                <c:pt idx="3">
                  <c:v>88.096857790735356</c:v>
                </c:pt>
                <c:pt idx="4">
                  <c:v>94.023323615160351</c:v>
                </c:pt>
                <c:pt idx="5">
                  <c:v>100</c:v>
                </c:pt>
                <c:pt idx="6">
                  <c:v>102.80612244897959</c:v>
                </c:pt>
                <c:pt idx="7">
                  <c:v>106.07142857142857</c:v>
                </c:pt>
                <c:pt idx="8">
                  <c:v>108.43577907353416</c:v>
                </c:pt>
                <c:pt idx="9">
                  <c:v>110.34054097829609</c:v>
                </c:pt>
                <c:pt idx="10">
                  <c:v>111.32653061224491</c:v>
                </c:pt>
                <c:pt idx="11">
                  <c:v>112.28134110787171</c:v>
                </c:pt>
                <c:pt idx="12">
                  <c:v>111.25364431486882</c:v>
                </c:pt>
                <c:pt idx="13">
                  <c:v>109.24846128927761</c:v>
                </c:pt>
                <c:pt idx="14">
                  <c:v>106.49983803045026</c:v>
                </c:pt>
                <c:pt idx="15">
                  <c:v>104.15451895043732</c:v>
                </c:pt>
                <c:pt idx="16">
                  <c:v>105.21379980563654</c:v>
                </c:pt>
                <c:pt idx="17">
                  <c:v>105.30045351473922</c:v>
                </c:pt>
                <c:pt idx="18">
                  <c:v>105.21784904437965</c:v>
                </c:pt>
                <c:pt idx="19">
                  <c:v>106.64034661483642</c:v>
                </c:pt>
                <c:pt idx="20">
                  <c:v>109.41690962099126</c:v>
                </c:pt>
                <c:pt idx="21">
                  <c:v>112.96930677032719</c:v>
                </c:pt>
                <c:pt idx="22">
                  <c:v>114.79956268221576</c:v>
                </c:pt>
                <c:pt idx="23">
                  <c:v>117.04729510851959</c:v>
                </c:pt>
                <c:pt idx="24">
                  <c:v>117.13435374149661</c:v>
                </c:pt>
                <c:pt idx="25">
                  <c:v>118.18229672821508</c:v>
                </c:pt>
                <c:pt idx="26">
                  <c:v>117.80045351473922</c:v>
                </c:pt>
                <c:pt idx="27">
                  <c:v>118.63216715257532</c:v>
                </c:pt>
                <c:pt idx="28">
                  <c:v>120.04697116942016</c:v>
                </c:pt>
                <c:pt idx="29">
                  <c:v>121.51967930029156</c:v>
                </c:pt>
                <c:pt idx="30">
                  <c:v>123.57628765792032</c:v>
                </c:pt>
                <c:pt idx="31">
                  <c:v>125.93901846452869</c:v>
                </c:pt>
                <c:pt idx="32">
                  <c:v>128.30620343375446</c:v>
                </c:pt>
                <c:pt idx="33">
                  <c:v>128.76579203109816</c:v>
                </c:pt>
                <c:pt idx="34">
                  <c:v>128.88645934564303</c:v>
                </c:pt>
                <c:pt idx="35">
                  <c:v>129.2828798185941</c:v>
                </c:pt>
                <c:pt idx="36">
                  <c:v>130.4737609329446</c:v>
                </c:pt>
                <c:pt idx="37">
                  <c:v>132.48096857790733</c:v>
                </c:pt>
                <c:pt idx="38">
                  <c:v>130.72967282150958</c:v>
                </c:pt>
                <c:pt idx="39">
                  <c:v>135.40654356980889</c:v>
                </c:pt>
                <c:pt idx="40">
                  <c:v>132.23356009070298</c:v>
                </c:pt>
                <c:pt idx="41">
                  <c:v>131.60025915127957</c:v>
                </c:pt>
                <c:pt idx="42">
                  <c:v>131.19857466796242</c:v>
                </c:pt>
                <c:pt idx="43">
                  <c:v>132.97700032393911</c:v>
                </c:pt>
                <c:pt idx="44">
                  <c:v>134.15127955944283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6-462B-B0CE-1843ACB68AE9}"/>
            </c:ext>
          </c:extLst>
        </c:ser>
        <c:ser>
          <c:idx val="17"/>
          <c:order val="2"/>
          <c:tx>
            <c:strRef>
              <c:f>Blad4!$A$50</c:f>
              <c:strCache>
                <c:ptCount val="1"/>
                <c:pt idx="0">
                  <c:v>Reëel gewaarborgd minimummaandinkomen (22 j met 12 m dienst) - 1975=100</c:v>
                </c:pt>
              </c:strCache>
            </c:strRef>
          </c:tx>
          <c:spPr>
            <a:ln w="571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2-6DA6-462B-B0CE-1843ACB68AE9}"/>
              </c:ext>
            </c:extLst>
          </c:dPt>
          <c:cat>
            <c:numRef>
              <c:f>Blad4!$B$32:$AT$32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Blad4!$B$50:$AT$50</c:f>
              <c:numCache>
                <c:formatCode>General</c:formatCode>
                <c:ptCount val="45"/>
                <c:pt idx="5">
                  <c:v>100</c:v>
                </c:pt>
                <c:pt idx="6">
                  <c:v>101.39960053145623</c:v>
                </c:pt>
                <c:pt idx="7">
                  <c:v>102.43686434455104</c:v>
                </c:pt>
                <c:pt idx="8">
                  <c:v>105.97818845753903</c:v>
                </c:pt>
                <c:pt idx="9">
                  <c:v>103.5117421041947</c:v>
                </c:pt>
                <c:pt idx="10">
                  <c:v>102.87134972406076</c:v>
                </c:pt>
                <c:pt idx="11">
                  <c:v>103.40189739780922</c:v>
                </c:pt>
                <c:pt idx="12">
                  <c:v>108.96896923768978</c:v>
                </c:pt>
                <c:pt idx="13">
                  <c:v>111.40034753846773</c:v>
                </c:pt>
                <c:pt idx="14">
                  <c:v>111.12738654797816</c:v>
                </c:pt>
                <c:pt idx="15">
                  <c:v>108.5247704148499</c:v>
                </c:pt>
                <c:pt idx="16">
                  <c:v>111.0274113634828</c:v>
                </c:pt>
                <c:pt idx="17">
                  <c:v>109.7728643424265</c:v>
                </c:pt>
                <c:pt idx="18">
                  <c:v>108.51831732137018</c:v>
                </c:pt>
                <c:pt idx="19">
                  <c:v>109.09576679207456</c:v>
                </c:pt>
                <c:pt idx="20">
                  <c:v>107.94717290852547</c:v>
                </c:pt>
                <c:pt idx="21">
                  <c:v>108.8383637306509</c:v>
                </c:pt>
                <c:pt idx="22">
                  <c:v>114.96359910741765</c:v>
                </c:pt>
                <c:pt idx="23">
                  <c:v>115.2625498488612</c:v>
                </c:pt>
                <c:pt idx="24">
                  <c:v>114.83953251224979</c:v>
                </c:pt>
                <c:pt idx="25">
                  <c:v>116.81076109562849</c:v>
                </c:pt>
                <c:pt idx="26">
                  <c:v>116.73963373271789</c:v>
                </c:pt>
                <c:pt idx="27">
                  <c:v>114.87079329429679</c:v>
                </c:pt>
                <c:pt idx="28">
                  <c:v>116.05434697611712</c:v>
                </c:pt>
                <c:pt idx="29">
                  <c:v>114.7725344133909</c:v>
                </c:pt>
                <c:pt idx="30">
                  <c:v>114.1555517734355</c:v>
                </c:pt>
                <c:pt idx="31">
                  <c:v>113.63810213481756</c:v>
                </c:pt>
                <c:pt idx="32">
                  <c:v>114.04011023617664</c:v>
                </c:pt>
                <c:pt idx="33">
                  <c:v>114.49528571474004</c:v>
                </c:pt>
                <c:pt idx="34">
                  <c:v>114.39109522682571</c:v>
                </c:pt>
                <c:pt idx="35">
                  <c:v>113.51639006957488</c:v>
                </c:pt>
                <c:pt idx="36">
                  <c:v>113.74540747529034</c:v>
                </c:pt>
                <c:pt idx="37">
                  <c:v>113.94710269001773</c:v>
                </c:pt>
                <c:pt idx="38">
                  <c:v>113.35506740147876</c:v>
                </c:pt>
                <c:pt idx="39">
                  <c:v>120.08227311266435</c:v>
                </c:pt>
                <c:pt idx="40">
                  <c:v>117.50897886063908</c:v>
                </c:pt>
                <c:pt idx="41">
                  <c:v>115.7702629457293</c:v>
                </c:pt>
                <c:pt idx="42">
                  <c:v>117.12196458539532</c:v>
                </c:pt>
                <c:pt idx="43">
                  <c:v>118.14641127909016</c:v>
                </c:pt>
                <c:pt idx="44">
                  <c:v>117.74405634648171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A6-462B-B0CE-1843ACB68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81936"/>
        <c:axId val="160982328"/>
      </c:lineChart>
      <c:catAx>
        <c:axId val="16098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160982328"/>
        <c:crosses val="autoZero"/>
        <c:auto val="1"/>
        <c:lblAlgn val="ctr"/>
        <c:lblOffset val="100"/>
        <c:noMultiLvlLbl val="0"/>
      </c:catAx>
      <c:valAx>
        <c:axId val="16098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098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50000"/>
              <a:lumOff val="50000"/>
            </a:schemeClr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BE" sz="1800" b="0" i="0" baseline="0">
                <a:effectLst/>
              </a:rPr>
              <a:t>Werkloosheid: welvaart - in verhouding tot loonmassa in VTE*, 1973=100</a:t>
            </a:r>
            <a:endParaRPr lang="nl-BE" sz="1400" b="0" i="0" baseline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WL!$A$94</c:f>
              <c:strCache>
                <c:ptCount val="1"/>
                <c:pt idx="0">
                  <c:v>Gezinshoofd (voor alle periodes geldt hetzelfde minimum)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WL!$B$93:$AU$93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WL!$B$94:$AU$94</c:f>
              <c:numCache>
                <c:formatCode>General</c:formatCode>
                <c:ptCount val="46"/>
                <c:pt idx="3" formatCode="0.00_)">
                  <c:v>100</c:v>
                </c:pt>
                <c:pt idx="4" formatCode="0.00_)">
                  <c:v>106.31486057927557</c:v>
                </c:pt>
                <c:pt idx="5" formatCode="0.00_)">
                  <c:v>116.69026965902955</c:v>
                </c:pt>
                <c:pt idx="6" formatCode="0.00_)">
                  <c:v>115.20698035900338</c:v>
                </c:pt>
                <c:pt idx="7" formatCode="0.00_)">
                  <c:v>112.82659150897662</c:v>
                </c:pt>
                <c:pt idx="8" formatCode="0.00_)">
                  <c:v>114.18084897121383</c:v>
                </c:pt>
                <c:pt idx="9" formatCode="0.00_)">
                  <c:v>109.51819531393218</c:v>
                </c:pt>
                <c:pt idx="10" formatCode="0.00_)">
                  <c:v>107.97494663560869</c:v>
                </c:pt>
                <c:pt idx="11" formatCode="0.00_)">
                  <c:v>107.52149963467859</c:v>
                </c:pt>
                <c:pt idx="12" formatCode="0.00_)">
                  <c:v>115.89491465397055</c:v>
                </c:pt>
                <c:pt idx="13" formatCode="0.00_)">
                  <c:v>115.98111763195462</c:v>
                </c:pt>
                <c:pt idx="14" formatCode="0.00_)">
                  <c:v>118.7121656100651</c:v>
                </c:pt>
                <c:pt idx="15" formatCode="0.00_)">
                  <c:v>118.58942936854623</c:v>
                </c:pt>
                <c:pt idx="16" formatCode="0.00_)">
                  <c:v>120.05886674324758</c:v>
                </c:pt>
                <c:pt idx="17" formatCode="0.00_)">
                  <c:v>118.62060083245423</c:v>
                </c:pt>
                <c:pt idx="18" formatCode="0.00_)">
                  <c:v>117.36914265416286</c:v>
                </c:pt>
                <c:pt idx="19" formatCode="0.00_)">
                  <c:v>114.03580170991215</c:v>
                </c:pt>
                <c:pt idx="20" formatCode="0.00_)">
                  <c:v>112.2985150062154</c:v>
                </c:pt>
                <c:pt idx="21" formatCode="0.00_)">
                  <c:v>111.93252083475565</c:v>
                </c:pt>
                <c:pt idx="22" formatCode="0.00_)">
                  <c:v>111.67648651414453</c:v>
                </c:pt>
                <c:pt idx="23" formatCode="0.00_)">
                  <c:v>108.77067375335221</c:v>
                </c:pt>
                <c:pt idx="24" formatCode="0.00_)">
                  <c:v>107.92985769098</c:v>
                </c:pt>
                <c:pt idx="25" formatCode="0.00_)">
                  <c:v>108.86379434638971</c:v>
                </c:pt>
                <c:pt idx="26" formatCode="0.00_)">
                  <c:v>106.97431579855447</c:v>
                </c:pt>
                <c:pt idx="27" formatCode="0.00_)">
                  <c:v>106.82024335475175</c:v>
                </c:pt>
                <c:pt idx="28" formatCode="0.00_)">
                  <c:v>106.85164503886372</c:v>
                </c:pt>
                <c:pt idx="29" formatCode="0.00_)">
                  <c:v>104.01457516150867</c:v>
                </c:pt>
                <c:pt idx="30" formatCode="0.00_)">
                  <c:v>101.96994413704876</c:v>
                </c:pt>
                <c:pt idx="31" formatCode="0.00_)">
                  <c:v>102.35729666001679</c:v>
                </c:pt>
                <c:pt idx="32" formatCode="0.00_)">
                  <c:v>100.90695550506206</c:v>
                </c:pt>
                <c:pt idx="33" formatCode="0.00_)">
                  <c:v>100.93837961939273</c:v>
                </c:pt>
                <c:pt idx="34" formatCode="0.00_)">
                  <c:v>100.42229524835142</c:v>
                </c:pt>
                <c:pt idx="35" formatCode="0.00_)">
                  <c:v>99.587726216971504</c:v>
                </c:pt>
                <c:pt idx="36" formatCode="0.00_)">
                  <c:v>98.995751526930064</c:v>
                </c:pt>
                <c:pt idx="37" formatCode="0.00_)">
                  <c:v>97.725223378816835</c:v>
                </c:pt>
                <c:pt idx="38" formatCode="0.00_)">
                  <c:v>98.528322583760698</c:v>
                </c:pt>
                <c:pt idx="39" formatCode="0.00_)">
                  <c:v>98.992809379979406</c:v>
                </c:pt>
                <c:pt idx="40" formatCode="0.00_)">
                  <c:v>100.53877452348499</c:v>
                </c:pt>
                <c:pt idx="41" formatCode="0.00_)">
                  <c:v>100.17887181013671</c:v>
                </c:pt>
                <c:pt idx="42" formatCode="0.00_)">
                  <c:v>103.56293813886232</c:v>
                </c:pt>
                <c:pt idx="43" formatCode="0.00_)">
                  <c:v>103.19943893306294</c:v>
                </c:pt>
                <c:pt idx="44" formatCode="0.00_)">
                  <c:v>104.34365207279231</c:v>
                </c:pt>
                <c:pt idx="45" formatCode="0.00_)">
                  <c:v>103.77344905352561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A8-4B56-BD70-4C1A15C2026E}"/>
            </c:ext>
          </c:extLst>
        </c:ser>
        <c:ser>
          <c:idx val="1"/>
          <c:order val="1"/>
          <c:tx>
            <c:strRef>
              <c:f>WL!$A$95</c:f>
              <c:strCache>
                <c:ptCount val="1"/>
                <c:pt idx="0">
                  <c:v>Alleenstaande(voor alle periodes hetzelfde minimum)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WL!$B$93:$AU$93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WL!$B$95:$AU$95</c:f>
              <c:numCache>
                <c:formatCode>General</c:formatCode>
                <c:ptCount val="46"/>
                <c:pt idx="3" formatCode="0.00_)">
                  <c:v>100</c:v>
                </c:pt>
                <c:pt idx="4" formatCode="0.00_)">
                  <c:v>93.074115117101286</c:v>
                </c:pt>
                <c:pt idx="5" formatCode="0.00_)">
                  <c:v>97.783272575573207</c:v>
                </c:pt>
                <c:pt idx="6" formatCode="0.00_)">
                  <c:v>96.648881453166396</c:v>
                </c:pt>
                <c:pt idx="7" formatCode="0.00_)">
                  <c:v>94.648889919631358</c:v>
                </c:pt>
                <c:pt idx="8" formatCode="0.00_)">
                  <c:v>95.712993152269277</c:v>
                </c:pt>
                <c:pt idx="9" formatCode="0.00_)">
                  <c:v>91.91891374709536</c:v>
                </c:pt>
                <c:pt idx="10" formatCode="0.00_)">
                  <c:v>90.437899866594861</c:v>
                </c:pt>
                <c:pt idx="11" formatCode="0.00_)">
                  <c:v>90.121613262377721</c:v>
                </c:pt>
                <c:pt idx="12" formatCode="0.00_)">
                  <c:v>89.161652336041314</c:v>
                </c:pt>
                <c:pt idx="13" formatCode="0.00_)">
                  <c:v>88.995823263459755</c:v>
                </c:pt>
                <c:pt idx="14" formatCode="0.00_)">
                  <c:v>91.016394183428901</c:v>
                </c:pt>
                <c:pt idx="15" formatCode="0.00_)">
                  <c:v>90.928844092042056</c:v>
                </c:pt>
                <c:pt idx="16" formatCode="0.00_)">
                  <c:v>91.965525719564027</c:v>
                </c:pt>
                <c:pt idx="17" formatCode="0.00_)">
                  <c:v>92.447805502674726</c:v>
                </c:pt>
                <c:pt idx="18" formatCode="0.00_)">
                  <c:v>91.472472706773416</c:v>
                </c:pt>
                <c:pt idx="19" formatCode="0.00_)">
                  <c:v>88.892443027522532</c:v>
                </c:pt>
                <c:pt idx="20" formatCode="0.00_)">
                  <c:v>87.644393069651429</c:v>
                </c:pt>
                <c:pt idx="21" formatCode="0.00_)">
                  <c:v>87.329835366502635</c:v>
                </c:pt>
                <c:pt idx="22" formatCode="0.00_)">
                  <c:v>87.090397469044561</c:v>
                </c:pt>
                <c:pt idx="23" formatCode="0.00_)">
                  <c:v>84.821801064167175</c:v>
                </c:pt>
                <c:pt idx="24" formatCode="0.00_)">
                  <c:v>84.194249337852753</c:v>
                </c:pt>
                <c:pt idx="25" formatCode="0.00_)">
                  <c:v>84.918019111702534</c:v>
                </c:pt>
                <c:pt idx="26" formatCode="0.00_)">
                  <c:v>83.444151914627881</c:v>
                </c:pt>
                <c:pt idx="27" formatCode="0.00_)">
                  <c:v>83.378654770683326</c:v>
                </c:pt>
                <c:pt idx="28" formatCode="0.00_)">
                  <c:v>83.356849606926616</c:v>
                </c:pt>
                <c:pt idx="29" formatCode="0.00_)">
                  <c:v>81.143601443971235</c:v>
                </c:pt>
                <c:pt idx="30" formatCode="0.00_)">
                  <c:v>81.542285146226305</c:v>
                </c:pt>
                <c:pt idx="31" formatCode="0.00_)">
                  <c:v>84.508087553529705</c:v>
                </c:pt>
                <c:pt idx="32" formatCode="0.00_)">
                  <c:v>92.423467647965083</c:v>
                </c:pt>
                <c:pt idx="33" formatCode="0.00_)">
                  <c:v>92.426025689056729</c:v>
                </c:pt>
                <c:pt idx="34" formatCode="0.00_)">
                  <c:v>91.966780827559177</c:v>
                </c:pt>
                <c:pt idx="35" formatCode="0.00_)">
                  <c:v>91.188144748811155</c:v>
                </c:pt>
                <c:pt idx="36" formatCode="0.00_)">
                  <c:v>90.642438006082543</c:v>
                </c:pt>
                <c:pt idx="37" formatCode="0.00_)">
                  <c:v>89.505994731190157</c:v>
                </c:pt>
                <c:pt idx="38" formatCode="0.00_)">
                  <c:v>90.262010810031356</c:v>
                </c:pt>
                <c:pt idx="39" formatCode="0.00_)">
                  <c:v>90.676921446769427</c:v>
                </c:pt>
                <c:pt idx="40" formatCode="0.00_)">
                  <c:v>92.092459600177904</c:v>
                </c:pt>
                <c:pt idx="41" formatCode="0.00_)">
                  <c:v>91.747870583966602</c:v>
                </c:pt>
                <c:pt idx="42" formatCode="0.00_)">
                  <c:v>94.838809410695461</c:v>
                </c:pt>
                <c:pt idx="43" formatCode="0.00_)">
                  <c:v>94.491102886397726</c:v>
                </c:pt>
                <c:pt idx="44" formatCode="0.00_)">
                  <c:v>95.532697607981518</c:v>
                </c:pt>
                <c:pt idx="45" formatCode="0.00_)">
                  <c:v>95.010643496086317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A8-4B56-BD70-4C1A15C2026E}"/>
            </c:ext>
          </c:extLst>
        </c:ser>
        <c:ser>
          <c:idx val="2"/>
          <c:order val="2"/>
          <c:tx>
            <c:strRef>
              <c:f>WL!$A$96</c:f>
              <c:strCache>
                <c:ptCount val="1"/>
                <c:pt idx="0">
                  <c:v>Samenwonende: 1e - 2e periode: fase 2A en 2B (1970-1987: 1-36 m; 1988-1993: 1-18 m; 1994-2012: 1-15 m; vanaf 2013: 1-24 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WL!$B$93:$AU$93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WL!$B$96:$AU$96</c:f>
              <c:numCache>
                <c:formatCode>General</c:formatCode>
                <c:ptCount val="46"/>
                <c:pt idx="3" formatCode="0.00_)">
                  <c:v>100</c:v>
                </c:pt>
                <c:pt idx="4" formatCode="0.00_)">
                  <c:v>93.074115117101286</c:v>
                </c:pt>
                <c:pt idx="5" formatCode="0.00_)">
                  <c:v>97.783272575573207</c:v>
                </c:pt>
                <c:pt idx="6" formatCode="0.00_)">
                  <c:v>96.648881453166396</c:v>
                </c:pt>
                <c:pt idx="7" formatCode="0.00_)">
                  <c:v>94.648889919631358</c:v>
                </c:pt>
                <c:pt idx="8" formatCode="0.00_)">
                  <c:v>95.712993152269277</c:v>
                </c:pt>
                <c:pt idx="9" formatCode="0.00_)">
                  <c:v>91.91891374709536</c:v>
                </c:pt>
                <c:pt idx="10" formatCode="0.00_)">
                  <c:v>90.437899866594861</c:v>
                </c:pt>
                <c:pt idx="11" formatCode="0.00_)">
                  <c:v>90.121613262377721</c:v>
                </c:pt>
                <c:pt idx="12" formatCode="0.00_)">
                  <c:v>88.825193270622265</c:v>
                </c:pt>
                <c:pt idx="13" formatCode="0.00_)">
                  <c:v>88.995823263459755</c:v>
                </c:pt>
                <c:pt idx="14" formatCode="0.00_)">
                  <c:v>91.016394183428901</c:v>
                </c:pt>
                <c:pt idx="15" formatCode="0.00_)">
                  <c:v>90.928844092042056</c:v>
                </c:pt>
                <c:pt idx="16" formatCode="0.00_)">
                  <c:v>91.965525719564027</c:v>
                </c:pt>
                <c:pt idx="18" formatCode="0.00_)">
                  <c:v>77.081943511471053</c:v>
                </c:pt>
                <c:pt idx="19" formatCode="0.00_)">
                  <c:v>74.913936719377787</c:v>
                </c:pt>
                <c:pt idx="20" formatCode="0.00_)">
                  <c:v>73.657220529985238</c:v>
                </c:pt>
                <c:pt idx="21" formatCode="0.00_)">
                  <c:v>71.91160236386493</c:v>
                </c:pt>
                <c:pt idx="22" formatCode="0.00_)">
                  <c:v>70.342244109612921</c:v>
                </c:pt>
                <c:pt idx="23" formatCode="0.00_)">
                  <c:v>68.497189155848915</c:v>
                </c:pt>
                <c:pt idx="24" formatCode="0.00_)">
                  <c:v>67.998922395157507</c:v>
                </c:pt>
                <c:pt idx="25" formatCode="0.00_)">
                  <c:v>67.724741168098575</c:v>
                </c:pt>
                <c:pt idx="26" formatCode="0.00_)">
                  <c:v>66.549286588703239</c:v>
                </c:pt>
                <c:pt idx="27" formatCode="0.00_)">
                  <c:v>66.440790198162418</c:v>
                </c:pt>
                <c:pt idx="28" formatCode="0.00_)">
                  <c:v>66.44816481121552</c:v>
                </c:pt>
                <c:pt idx="29" formatCode="0.00_)">
                  <c:v>64.683867343236855</c:v>
                </c:pt>
                <c:pt idx="30" formatCode="0.00_)">
                  <c:v>63.493765732475879</c:v>
                </c:pt>
                <c:pt idx="31" formatCode="0.00_)">
                  <c:v>62.138299671713014</c:v>
                </c:pt>
                <c:pt idx="32" formatCode="0.00_)">
                  <c:v>69.308950093176364</c:v>
                </c:pt>
                <c:pt idx="33" formatCode="0.00_)">
                  <c:v>69.319519266792554</c:v>
                </c:pt>
                <c:pt idx="34" formatCode="0.00_)">
                  <c:v>68.966812250677705</c:v>
                </c:pt>
                <c:pt idx="35" formatCode="0.00_)">
                  <c:v>68.375020321532716</c:v>
                </c:pt>
                <c:pt idx="36" formatCode="0.00_)">
                  <c:v>67.973990175436512</c:v>
                </c:pt>
                <c:pt idx="37" formatCode="0.00_)">
                  <c:v>67.106732570587113</c:v>
                </c:pt>
                <c:pt idx="38" formatCode="0.00_)">
                  <c:v>67.645039056067816</c:v>
                </c:pt>
                <c:pt idx="39" formatCode="0.00_)">
                  <c:v>67.957993430040474</c:v>
                </c:pt>
                <c:pt idx="40" formatCode="0.00_)">
                  <c:v>69.012776850256174</c:v>
                </c:pt>
                <c:pt idx="41" formatCode="0.00_)">
                  <c:v>68.76255642381598</c:v>
                </c:pt>
                <c:pt idx="42" formatCode="0.00_)">
                  <c:v>71.102194796554315</c:v>
                </c:pt>
                <c:pt idx="43" formatCode="0.00_)">
                  <c:v>70.828890143560244</c:v>
                </c:pt>
                <c:pt idx="44" formatCode="0.00_)">
                  <c:v>71.636493650938689</c:v>
                </c:pt>
                <c:pt idx="45" formatCode="0.00_)">
                  <c:v>71.245024269160211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A8-4B56-BD70-4C1A15C2026E}"/>
            </c:ext>
          </c:extLst>
        </c:ser>
        <c:ser>
          <c:idx val="7"/>
          <c:order val="3"/>
          <c:tx>
            <c:strRef>
              <c:f>WL!$A$101</c:f>
              <c:strCache>
                <c:ptCount val="1"/>
                <c:pt idx="0">
                  <c:v>Samenwonende: 3e periode (forfait; 1985-1987: 36 m+; 1988-1993: 18 m+; 1994 -2012: 15 m+; vanaf 2013: 49 m+)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WL!$B$93:$AU$93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WL!$B$101:$AU$101</c:f>
              <c:numCache>
                <c:formatCode>General</c:formatCode>
                <c:ptCount val="46"/>
                <c:pt idx="15" formatCode="#,##0.00">
                  <c:v>100</c:v>
                </c:pt>
                <c:pt idx="16" formatCode="#,##0.00">
                  <c:v>97.293251905470967</c:v>
                </c:pt>
                <c:pt idx="17" formatCode="#,##0.00">
                  <c:v>96.127710605925614</c:v>
                </c:pt>
                <c:pt idx="18" formatCode="#,##0.00">
                  <c:v>95.113554474916555</c:v>
                </c:pt>
                <c:pt idx="19" formatCode="#,##0.00">
                  <c:v>92.390307762393363</c:v>
                </c:pt>
                <c:pt idx="20" formatCode="#,##0.00">
                  <c:v>90.751300832384729</c:v>
                </c:pt>
                <c:pt idx="21" formatCode="#,##0.00">
                  <c:v>88.769781165696955</c:v>
                </c:pt>
                <c:pt idx="22" formatCode="#,##0.00">
                  <c:v>86.648377576051715</c:v>
                </c:pt>
                <c:pt idx="23" formatCode="#,##0.00">
                  <c:v>84.567752006789362</c:v>
                </c:pt>
                <c:pt idx="24" formatCode="#,##0.00">
                  <c:v>83.826159401324773</c:v>
                </c:pt>
                <c:pt idx="25" formatCode="#,##0.00">
                  <c:v>83.496357480535764</c:v>
                </c:pt>
                <c:pt idx="26" formatCode="#,##0.00">
                  <c:v>82.047165145939488</c:v>
                </c:pt>
                <c:pt idx="27" formatCode="#,##0.00">
                  <c:v>81.96343158923662</c:v>
                </c:pt>
                <c:pt idx="28" formatCode="#,##0.00">
                  <c:v>82.020628102280043</c:v>
                </c:pt>
                <c:pt idx="29" formatCode="#,##0.00">
                  <c:v>79.842858604898097</c:v>
                </c:pt>
                <c:pt idx="30" formatCode="#,##0.00">
                  <c:v>78.303754531763815</c:v>
                </c:pt>
                <c:pt idx="31" formatCode="#,##0.00">
                  <c:v>76.566268829851552</c:v>
                </c:pt>
                <c:pt idx="32" formatCode="#,##0.00">
                  <c:v>80.6753838180787</c:v>
                </c:pt>
                <c:pt idx="33" formatCode="#,##0.00">
                  <c:v>80.677721654351259</c:v>
                </c:pt>
                <c:pt idx="34" formatCode="#,##0.00">
                  <c:v>80.273860491052289</c:v>
                </c:pt>
                <c:pt idx="35" formatCode="#,##0.00">
                  <c:v>79.591371800046304</c:v>
                </c:pt>
                <c:pt idx="36" formatCode="#,##0.00">
                  <c:v>79.109416146956036</c:v>
                </c:pt>
                <c:pt idx="37" formatCode="#,##0.00">
                  <c:v>78.135871406839655</c:v>
                </c:pt>
                <c:pt idx="38" formatCode="#,##0.00">
                  <c:v>78.727921557741467</c:v>
                </c:pt>
                <c:pt idx="39" formatCode="#,##0.00">
                  <c:v>79.115408439651134</c:v>
                </c:pt>
                <c:pt idx="40" formatCode="#,##0.00">
                  <c:v>80.384770951021096</c:v>
                </c:pt>
                <c:pt idx="41" formatCode="#,##0.00">
                  <c:v>80.068623507265031</c:v>
                </c:pt>
                <c:pt idx="42" formatCode="#,##0.00">
                  <c:v>82.756520483438365</c:v>
                </c:pt>
                <c:pt idx="43" formatCode="#,##0.00">
                  <c:v>82.498008666951677</c:v>
                </c:pt>
                <c:pt idx="44" formatCode="#,##0.00">
                  <c:v>83.405532051453619</c:v>
                </c:pt>
                <c:pt idx="45" formatCode="#,##0.00">
                  <c:v>82.94974882693981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A8-4B56-BD70-4C1A15C20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40032"/>
        <c:axId val="161940424"/>
      </c:lineChart>
      <c:catAx>
        <c:axId val="1619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0424"/>
        <c:crosses val="autoZero"/>
        <c:auto val="1"/>
        <c:lblAlgn val="ctr"/>
        <c:lblOffset val="100"/>
        <c:noMultiLvlLbl val="0"/>
      </c:catAx>
      <c:valAx>
        <c:axId val="16194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 dirty="0"/>
              <a:t>België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2016.xlsx]Grafiek2.9'!$A$5</c:f>
              <c:strCache>
                <c:ptCount val="1"/>
                <c:pt idx="0">
                  <c:v>Laag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2016.xlsx]Grafiek2.9'!$B$4:$M$4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2016.xlsx]Grafiek2.9'!$B$5:$M$5</c:f>
              <c:numCache>
                <c:formatCode>General</c:formatCode>
                <c:ptCount val="12"/>
                <c:pt idx="0">
                  <c:v>19.600000000000001</c:v>
                </c:pt>
                <c:pt idx="1">
                  <c:v>21</c:v>
                </c:pt>
                <c:pt idx="2">
                  <c:v>18.7</c:v>
                </c:pt>
                <c:pt idx="3">
                  <c:v>18.8</c:v>
                </c:pt>
                <c:pt idx="4">
                  <c:v>19.899999999999999</c:v>
                </c:pt>
                <c:pt idx="5">
                  <c:v>20.6</c:v>
                </c:pt>
                <c:pt idx="6">
                  <c:v>22.2</c:v>
                </c:pt>
                <c:pt idx="7">
                  <c:v>22.7</c:v>
                </c:pt>
                <c:pt idx="8">
                  <c:v>25.5</c:v>
                </c:pt>
                <c:pt idx="9">
                  <c:v>26.3</c:v>
                </c:pt>
                <c:pt idx="10">
                  <c:v>27.3</c:v>
                </c:pt>
                <c:pt idx="11">
                  <c:v>28.5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7-4E3C-952C-E2D64A44F8FB}"/>
            </c:ext>
          </c:extLst>
        </c:ser>
        <c:ser>
          <c:idx val="1"/>
          <c:order val="1"/>
          <c:tx>
            <c:strRef>
              <c:f>'[Hoofdstuk 2 update 2016.xlsx]Grafiek2.9'!$A$6</c:f>
              <c:strCache>
                <c:ptCount val="1"/>
                <c:pt idx="0">
                  <c:v>Midden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2016.xlsx]Grafiek2.9'!$B$4:$M$4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2016.xlsx]Grafiek2.9'!$B$6:$M$6</c:f>
              <c:numCache>
                <c:formatCode>General</c:formatCode>
                <c:ptCount val="12"/>
                <c:pt idx="0">
                  <c:v>12.8</c:v>
                </c:pt>
                <c:pt idx="1">
                  <c:v>10.8</c:v>
                </c:pt>
                <c:pt idx="2">
                  <c:v>11.1</c:v>
                </c:pt>
                <c:pt idx="3">
                  <c:v>11</c:v>
                </c:pt>
                <c:pt idx="4">
                  <c:v>11.5</c:v>
                </c:pt>
                <c:pt idx="5">
                  <c:v>10.9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11.5</c:v>
                </c:pt>
                <c:pt idx="9">
                  <c:v>11.3</c:v>
                </c:pt>
                <c:pt idx="10">
                  <c:v>11.4</c:v>
                </c:pt>
                <c:pt idx="11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7-4E3C-952C-E2D64A44F8FB}"/>
            </c:ext>
          </c:extLst>
        </c:ser>
        <c:ser>
          <c:idx val="2"/>
          <c:order val="2"/>
          <c:tx>
            <c:strRef>
              <c:f>'[Hoofdstuk 2 update 2016.xlsx]Grafiek2.9'!$A$7</c:f>
              <c:strCache>
                <c:ptCount val="1"/>
                <c:pt idx="0">
                  <c:v>Hoog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2016.xlsx]Grafiek2.9'!$B$4:$M$4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2016.xlsx]Grafiek2.9'!$B$7:$M$7</c:f>
              <c:numCache>
                <c:formatCode>General</c:formatCode>
                <c:ptCount val="12"/>
                <c:pt idx="0">
                  <c:v>7.1</c:v>
                </c:pt>
                <c:pt idx="1">
                  <c:v>5.7</c:v>
                </c:pt>
                <c:pt idx="2">
                  <c:v>4.4000000000000004</c:v>
                </c:pt>
                <c:pt idx="3">
                  <c:v>5.6</c:v>
                </c:pt>
                <c:pt idx="4">
                  <c:v>5.7</c:v>
                </c:pt>
                <c:pt idx="5">
                  <c:v>5.3</c:v>
                </c:pt>
                <c:pt idx="6">
                  <c:v>5.2</c:v>
                </c:pt>
                <c:pt idx="7">
                  <c:v>5.2</c:v>
                </c:pt>
                <c:pt idx="8">
                  <c:v>6</c:v>
                </c:pt>
                <c:pt idx="9">
                  <c:v>7.1</c:v>
                </c:pt>
                <c:pt idx="10">
                  <c:v>7.2</c:v>
                </c:pt>
                <c:pt idx="1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77-4E3C-952C-E2D64A44F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41208"/>
        <c:axId val="161941600"/>
      </c:lineChart>
      <c:catAx>
        <c:axId val="16194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1600"/>
        <c:crosses val="autoZero"/>
        <c:auto val="1"/>
        <c:lblAlgn val="ctr"/>
        <c:lblOffset val="100"/>
        <c:noMultiLvlLbl val="0"/>
      </c:catAx>
      <c:valAx>
        <c:axId val="16194160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Duitsland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2016.xlsx]Grafiek2.9'!$A$17</c:f>
              <c:strCache>
                <c:ptCount val="1"/>
                <c:pt idx="0">
                  <c:v>Laag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2016.xlsx]Grafiek2.9'!$B$16:$M$16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2016.xlsx]Grafiek2.9'!$B$17:$M$17</c:f>
              <c:numCache>
                <c:formatCode>General</c:formatCode>
                <c:ptCount val="12"/>
                <c:pt idx="2">
                  <c:v>17.2</c:v>
                </c:pt>
                <c:pt idx="3">
                  <c:v>18.600000000000001</c:v>
                </c:pt>
                <c:pt idx="4">
                  <c:v>24.8</c:v>
                </c:pt>
                <c:pt idx="5">
                  <c:v>23.8</c:v>
                </c:pt>
                <c:pt idx="6">
                  <c:v>24.1</c:v>
                </c:pt>
                <c:pt idx="7">
                  <c:v>27.8</c:v>
                </c:pt>
                <c:pt idx="8">
                  <c:v>27.9</c:v>
                </c:pt>
                <c:pt idx="9">
                  <c:v>27.1</c:v>
                </c:pt>
                <c:pt idx="10">
                  <c:v>27.8</c:v>
                </c:pt>
                <c:pt idx="1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5-4679-8EA8-007450E939D1}"/>
            </c:ext>
          </c:extLst>
        </c:ser>
        <c:ser>
          <c:idx val="1"/>
          <c:order val="1"/>
          <c:tx>
            <c:strRef>
              <c:f>'[Hoofdstuk 2 update 2016.xlsx]Grafiek2.9'!$A$18</c:f>
              <c:strCache>
                <c:ptCount val="1"/>
                <c:pt idx="0">
                  <c:v>Midden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2016.xlsx]Grafiek2.9'!$B$16:$M$16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2016.xlsx]Grafiek2.9'!$B$18:$M$18</c:f>
              <c:numCache>
                <c:formatCode>General</c:formatCode>
                <c:ptCount val="12"/>
                <c:pt idx="2">
                  <c:v>10.4</c:v>
                </c:pt>
                <c:pt idx="3">
                  <c:v>11.4</c:v>
                </c:pt>
                <c:pt idx="4">
                  <c:v>14.3</c:v>
                </c:pt>
                <c:pt idx="5">
                  <c:v>13.9</c:v>
                </c:pt>
                <c:pt idx="6">
                  <c:v>14.9</c:v>
                </c:pt>
                <c:pt idx="7">
                  <c:v>14.5</c:v>
                </c:pt>
                <c:pt idx="8">
                  <c:v>15.2</c:v>
                </c:pt>
                <c:pt idx="9">
                  <c:v>14.9</c:v>
                </c:pt>
                <c:pt idx="10">
                  <c:v>15.7</c:v>
                </c:pt>
                <c:pt idx="11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5-4679-8EA8-007450E939D1}"/>
            </c:ext>
          </c:extLst>
        </c:ser>
        <c:ser>
          <c:idx val="2"/>
          <c:order val="2"/>
          <c:tx>
            <c:strRef>
              <c:f>'[Hoofdstuk 2 update 2016.xlsx]Grafiek2.9'!$A$19</c:f>
              <c:strCache>
                <c:ptCount val="1"/>
                <c:pt idx="0">
                  <c:v>Hoog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2016.xlsx]Grafiek2.9'!$B$16:$M$16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2016.xlsx]Grafiek2.9'!$B$19:$M$19</c:f>
              <c:numCache>
                <c:formatCode>General</c:formatCode>
                <c:ptCount val="12"/>
                <c:pt idx="2">
                  <c:v>7.5</c:v>
                </c:pt>
                <c:pt idx="3">
                  <c:v>7</c:v>
                </c:pt>
                <c:pt idx="4">
                  <c:v>8.9</c:v>
                </c:pt>
                <c:pt idx="5">
                  <c:v>8.6999999999999993</c:v>
                </c:pt>
                <c:pt idx="6">
                  <c:v>8.1</c:v>
                </c:pt>
                <c:pt idx="7">
                  <c:v>8.1999999999999993</c:v>
                </c:pt>
                <c:pt idx="8">
                  <c:v>8</c:v>
                </c:pt>
                <c:pt idx="9">
                  <c:v>8.6</c:v>
                </c:pt>
                <c:pt idx="10">
                  <c:v>9.5</c:v>
                </c:pt>
                <c:pt idx="11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5-4679-8EA8-007450E9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42384"/>
        <c:axId val="161942776"/>
      </c:lineChart>
      <c:catAx>
        <c:axId val="16194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2776"/>
        <c:crosses val="autoZero"/>
        <c:auto val="1"/>
        <c:lblAlgn val="ctr"/>
        <c:lblOffset val="100"/>
        <c:noMultiLvlLbl val="0"/>
      </c:catAx>
      <c:valAx>
        <c:axId val="161942776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23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Nederland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2016.xlsx]Grafiek2.9'!$A$11</c:f>
              <c:strCache>
                <c:ptCount val="1"/>
                <c:pt idx="0">
                  <c:v>Laag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2016.xlsx]Grafiek2.9'!$B$10:$M$10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2016.xlsx]Grafiek2.9'!$B$11:$M$11</c:f>
              <c:numCache>
                <c:formatCode>General</c:formatCode>
                <c:ptCount val="12"/>
                <c:pt idx="2">
                  <c:v>12.3</c:v>
                </c:pt>
                <c:pt idx="3">
                  <c:v>10.199999999999999</c:v>
                </c:pt>
                <c:pt idx="4">
                  <c:v>10.5</c:v>
                </c:pt>
                <c:pt idx="5">
                  <c:v>10.7</c:v>
                </c:pt>
                <c:pt idx="6">
                  <c:v>12.2</c:v>
                </c:pt>
                <c:pt idx="7">
                  <c:v>11.7</c:v>
                </c:pt>
                <c:pt idx="8">
                  <c:v>14.2</c:v>
                </c:pt>
                <c:pt idx="9">
                  <c:v>11.9</c:v>
                </c:pt>
                <c:pt idx="10">
                  <c:v>12</c:v>
                </c:pt>
                <c:pt idx="11">
                  <c:v>13.6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D-49AD-B5C2-D1628F5513EF}"/>
            </c:ext>
          </c:extLst>
        </c:ser>
        <c:ser>
          <c:idx val="1"/>
          <c:order val="1"/>
          <c:tx>
            <c:strRef>
              <c:f>'[Hoofdstuk 2 update 2016.xlsx]Grafiek2.9'!$A$12</c:f>
              <c:strCache>
                <c:ptCount val="1"/>
                <c:pt idx="0">
                  <c:v>Midden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2016.xlsx]Grafiek2.9'!$B$10:$M$10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2016.xlsx]Grafiek2.9'!$B$12:$M$12</c:f>
              <c:numCache>
                <c:formatCode>General</c:formatCode>
                <c:ptCount val="12"/>
                <c:pt idx="2">
                  <c:v>10.4</c:v>
                </c:pt>
                <c:pt idx="3">
                  <c:v>9.9</c:v>
                </c:pt>
                <c:pt idx="4">
                  <c:v>9.8000000000000007</c:v>
                </c:pt>
                <c:pt idx="5">
                  <c:v>11.8</c:v>
                </c:pt>
                <c:pt idx="6">
                  <c:v>11.3</c:v>
                </c:pt>
                <c:pt idx="7">
                  <c:v>10.5</c:v>
                </c:pt>
                <c:pt idx="8">
                  <c:v>11.1</c:v>
                </c:pt>
                <c:pt idx="9">
                  <c:v>10.3</c:v>
                </c:pt>
                <c:pt idx="10">
                  <c:v>12.2</c:v>
                </c:pt>
                <c:pt idx="1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D-49AD-B5C2-D1628F5513EF}"/>
            </c:ext>
          </c:extLst>
        </c:ser>
        <c:ser>
          <c:idx val="2"/>
          <c:order val="2"/>
          <c:tx>
            <c:strRef>
              <c:f>'[Hoofdstuk 2 update 2016.xlsx]Grafiek2.9'!$A$13</c:f>
              <c:strCache>
                <c:ptCount val="1"/>
                <c:pt idx="0">
                  <c:v>Hoog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2016.xlsx]Grafiek2.9'!$B$10:$M$10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2016.xlsx]Grafiek2.9'!$B$13:$M$13</c:f>
              <c:numCache>
                <c:formatCode>General</c:formatCode>
                <c:ptCount val="12"/>
                <c:pt idx="2">
                  <c:v>7.6</c:v>
                </c:pt>
                <c:pt idx="3">
                  <c:v>6.9</c:v>
                </c:pt>
                <c:pt idx="4">
                  <c:v>6</c:v>
                </c:pt>
                <c:pt idx="5">
                  <c:v>6.6</c:v>
                </c:pt>
                <c:pt idx="6">
                  <c:v>7.1</c:v>
                </c:pt>
                <c:pt idx="7">
                  <c:v>8.3000000000000007</c:v>
                </c:pt>
                <c:pt idx="8">
                  <c:v>6.9</c:v>
                </c:pt>
                <c:pt idx="9">
                  <c:v>8.5</c:v>
                </c:pt>
                <c:pt idx="10">
                  <c:v>8.6999999999999993</c:v>
                </c:pt>
                <c:pt idx="11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D-49AD-B5C2-D1628F551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43560"/>
        <c:axId val="162939232"/>
      </c:lineChart>
      <c:catAx>
        <c:axId val="16194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39232"/>
        <c:crosses val="autoZero"/>
        <c:auto val="1"/>
        <c:lblAlgn val="ctr"/>
        <c:lblOffset val="100"/>
        <c:noMultiLvlLbl val="0"/>
      </c:catAx>
      <c:valAx>
        <c:axId val="162939232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35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Zweden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37951388888889"/>
          <c:y val="0.21693659420289854"/>
          <c:w val="0.86758576388888886"/>
          <c:h val="0.60607729468599036"/>
        </c:manualLayout>
      </c:layout>
      <c:lineChart>
        <c:grouping val="standard"/>
        <c:varyColors val="0"/>
        <c:ser>
          <c:idx val="0"/>
          <c:order val="0"/>
          <c:tx>
            <c:strRef>
              <c:f>Grafiek2.9!$A$29</c:f>
              <c:strCache>
                <c:ptCount val="1"/>
                <c:pt idx="0">
                  <c:v>Laag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Grafiek2.9!$B$28:$M$28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Grafiek2.9!$B$29:$M$29</c:f>
              <c:numCache>
                <c:formatCode>General</c:formatCode>
                <c:ptCount val="12"/>
                <c:pt idx="1">
                  <c:v>15.2</c:v>
                </c:pt>
                <c:pt idx="2">
                  <c:v>9.8000000000000007</c:v>
                </c:pt>
                <c:pt idx="3">
                  <c:v>12.2</c:v>
                </c:pt>
                <c:pt idx="4">
                  <c:v>11.3</c:v>
                </c:pt>
                <c:pt idx="5">
                  <c:v>16.2</c:v>
                </c:pt>
                <c:pt idx="6">
                  <c:v>18.3</c:v>
                </c:pt>
                <c:pt idx="7">
                  <c:v>18</c:v>
                </c:pt>
                <c:pt idx="8">
                  <c:v>19.899999999999999</c:v>
                </c:pt>
                <c:pt idx="9">
                  <c:v>20.6</c:v>
                </c:pt>
                <c:pt idx="10">
                  <c:v>24.7</c:v>
                </c:pt>
                <c:pt idx="11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8-4B96-8EA7-DD18AEABEE1C}"/>
            </c:ext>
          </c:extLst>
        </c:ser>
        <c:ser>
          <c:idx val="1"/>
          <c:order val="1"/>
          <c:tx>
            <c:strRef>
              <c:f>Grafiek2.9!$A$30</c:f>
              <c:strCache>
                <c:ptCount val="1"/>
                <c:pt idx="0">
                  <c:v>Midden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Grafiek2.9!$B$28:$M$28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Grafiek2.9!$B$30:$M$30</c:f>
              <c:numCache>
                <c:formatCode>General</c:formatCode>
                <c:ptCount val="12"/>
                <c:pt idx="1">
                  <c:v>9.1</c:v>
                </c:pt>
                <c:pt idx="2">
                  <c:v>9.1999999999999993</c:v>
                </c:pt>
                <c:pt idx="3">
                  <c:v>10.199999999999999</c:v>
                </c:pt>
                <c:pt idx="4">
                  <c:v>9.6</c:v>
                </c:pt>
                <c:pt idx="5">
                  <c:v>10.6</c:v>
                </c:pt>
                <c:pt idx="6">
                  <c:v>11.3</c:v>
                </c:pt>
                <c:pt idx="7">
                  <c:v>11.6</c:v>
                </c:pt>
                <c:pt idx="8">
                  <c:v>12.5</c:v>
                </c:pt>
                <c:pt idx="9">
                  <c:v>12.2</c:v>
                </c:pt>
                <c:pt idx="10">
                  <c:v>14</c:v>
                </c:pt>
                <c:pt idx="11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8-4B96-8EA7-DD18AEABEE1C}"/>
            </c:ext>
          </c:extLst>
        </c:ser>
        <c:ser>
          <c:idx val="2"/>
          <c:order val="2"/>
          <c:tx>
            <c:strRef>
              <c:f>Grafiek2.9!$A$31</c:f>
              <c:strCache>
                <c:ptCount val="1"/>
                <c:pt idx="0">
                  <c:v>Hoog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Grafiek2.9!$B$28:$M$28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Grafiek2.9!$B$31:$M$31</c:f>
              <c:numCache>
                <c:formatCode>General</c:formatCode>
                <c:ptCount val="12"/>
                <c:pt idx="1">
                  <c:v>8.8000000000000007</c:v>
                </c:pt>
                <c:pt idx="2">
                  <c:v>7.6</c:v>
                </c:pt>
                <c:pt idx="3">
                  <c:v>11.1</c:v>
                </c:pt>
                <c:pt idx="4">
                  <c:v>8.9</c:v>
                </c:pt>
                <c:pt idx="5">
                  <c:v>8.4</c:v>
                </c:pt>
                <c:pt idx="6">
                  <c:v>10.4</c:v>
                </c:pt>
                <c:pt idx="7">
                  <c:v>9.4</c:v>
                </c:pt>
                <c:pt idx="8">
                  <c:v>9.1999999999999993</c:v>
                </c:pt>
                <c:pt idx="9">
                  <c:v>10.1</c:v>
                </c:pt>
                <c:pt idx="10">
                  <c:v>10</c:v>
                </c:pt>
                <c:pt idx="11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28-4B96-8EA7-DD18AEABE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40016"/>
        <c:axId val="162940408"/>
      </c:lineChart>
      <c:catAx>
        <c:axId val="16294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0408"/>
        <c:crosses val="autoZero"/>
        <c:auto val="1"/>
        <c:lblAlgn val="ctr"/>
        <c:lblOffset val="100"/>
        <c:noMultiLvlLbl val="0"/>
      </c:catAx>
      <c:valAx>
        <c:axId val="162940408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00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België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2016.xlsx]Grafiek2.10'!$A$5</c:f>
              <c:strCache>
                <c:ptCount val="1"/>
                <c:pt idx="0">
                  <c:v>Hogere werkintensiteit ]0,2;1]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2016.xlsx]Grafiek2.10'!$B$4:$M$4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2016.xlsx]Grafiek2.10'!$B$5:$M$5</c:f>
              <c:numCache>
                <c:formatCode>General</c:formatCode>
                <c:ptCount val="12"/>
                <c:pt idx="0">
                  <c:v>8.1</c:v>
                </c:pt>
                <c:pt idx="1">
                  <c:v>6.5</c:v>
                </c:pt>
                <c:pt idx="2">
                  <c:v>6.6</c:v>
                </c:pt>
                <c:pt idx="3">
                  <c:v>5.5</c:v>
                </c:pt>
                <c:pt idx="4">
                  <c:v>6.7</c:v>
                </c:pt>
                <c:pt idx="5">
                  <c:v>7.6</c:v>
                </c:pt>
                <c:pt idx="6">
                  <c:v>6.7</c:v>
                </c:pt>
                <c:pt idx="7">
                  <c:v>7.5</c:v>
                </c:pt>
                <c:pt idx="8">
                  <c:v>6.3</c:v>
                </c:pt>
                <c:pt idx="9">
                  <c:v>6.9</c:v>
                </c:pt>
                <c:pt idx="10">
                  <c:v>6.6</c:v>
                </c:pt>
                <c:pt idx="1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9A-4DA6-932D-31D05D9F3423}"/>
            </c:ext>
          </c:extLst>
        </c:ser>
        <c:ser>
          <c:idx val="1"/>
          <c:order val="1"/>
          <c:tx>
            <c:strRef>
              <c:f>'[Hoofdstuk 2 update 2016.xlsx]Grafiek2.10'!$A$6</c:f>
              <c:strCache>
                <c:ptCount val="1"/>
                <c:pt idx="0">
                  <c:v>Zeer lage werkintensiteit [0;0,2]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2016.xlsx]Grafiek2.10'!$B$4:$M$4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2016.xlsx]Grafiek2.10'!$B$6:$M$6</c:f>
              <c:numCache>
                <c:formatCode>General</c:formatCode>
                <c:ptCount val="12"/>
                <c:pt idx="0">
                  <c:v>45.9</c:v>
                </c:pt>
                <c:pt idx="1">
                  <c:v>49.8</c:v>
                </c:pt>
                <c:pt idx="2">
                  <c:v>50.9</c:v>
                </c:pt>
                <c:pt idx="3">
                  <c:v>56.3</c:v>
                </c:pt>
                <c:pt idx="4">
                  <c:v>55.3</c:v>
                </c:pt>
                <c:pt idx="5">
                  <c:v>54.7</c:v>
                </c:pt>
                <c:pt idx="6">
                  <c:v>57.6</c:v>
                </c:pt>
                <c:pt idx="7">
                  <c:v>55.4</c:v>
                </c:pt>
                <c:pt idx="8">
                  <c:v>62.9</c:v>
                </c:pt>
                <c:pt idx="9">
                  <c:v>60.4</c:v>
                </c:pt>
                <c:pt idx="10">
                  <c:v>60.7</c:v>
                </c:pt>
                <c:pt idx="11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9A-4DA6-932D-31D05D9F3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41192"/>
        <c:axId val="162941584"/>
      </c:lineChart>
      <c:catAx>
        <c:axId val="16294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1584"/>
        <c:crosses val="autoZero"/>
        <c:auto val="1"/>
        <c:lblAlgn val="ctr"/>
        <c:lblOffset val="100"/>
        <c:noMultiLvlLbl val="0"/>
      </c:catAx>
      <c:valAx>
        <c:axId val="16294158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'C:\Users\LBuysse\Dropbox\AWS\Excelbestanden\[Hoofdstuk 6 update 2014.xlsx]Grafiek6.1'!$B$2</c:f>
              <c:strCache>
                <c:ptCount val="1"/>
                <c:pt idx="0">
                  <c:v>Totaal aantal jaarlijks gewerkte uren (in 1.000.000)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[1]Grafiek6.1!$A$3:$A$68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[1]Grafiek6.1!$B$3:$B$68</c:f>
              <c:numCache>
                <c:formatCode>General</c:formatCode>
                <c:ptCount val="66"/>
                <c:pt idx="0">
                  <c:v>7096</c:v>
                </c:pt>
                <c:pt idx="1">
                  <c:v>7088</c:v>
                </c:pt>
                <c:pt idx="2">
                  <c:v>7081</c:v>
                </c:pt>
                <c:pt idx="3">
                  <c:v>7074</c:v>
                </c:pt>
                <c:pt idx="4">
                  <c:v>7066</c:v>
                </c:pt>
                <c:pt idx="5">
                  <c:v>7059</c:v>
                </c:pt>
                <c:pt idx="6">
                  <c:v>7052</c:v>
                </c:pt>
                <c:pt idx="7">
                  <c:v>7067</c:v>
                </c:pt>
                <c:pt idx="8">
                  <c:v>6957</c:v>
                </c:pt>
                <c:pt idx="9">
                  <c:v>6866</c:v>
                </c:pt>
                <c:pt idx="10">
                  <c:v>6990</c:v>
                </c:pt>
                <c:pt idx="11">
                  <c:v>7000</c:v>
                </c:pt>
                <c:pt idx="12">
                  <c:v>7066</c:v>
                </c:pt>
                <c:pt idx="13">
                  <c:v>7074</c:v>
                </c:pt>
                <c:pt idx="14">
                  <c:v>7132</c:v>
                </c:pt>
                <c:pt idx="15">
                  <c:v>7117</c:v>
                </c:pt>
                <c:pt idx="16">
                  <c:v>7100</c:v>
                </c:pt>
                <c:pt idx="17">
                  <c:v>7027</c:v>
                </c:pt>
                <c:pt idx="18">
                  <c:v>6978</c:v>
                </c:pt>
                <c:pt idx="19">
                  <c:v>7055</c:v>
                </c:pt>
                <c:pt idx="20">
                  <c:v>7019</c:v>
                </c:pt>
                <c:pt idx="21">
                  <c:v>7034</c:v>
                </c:pt>
                <c:pt idx="22">
                  <c:v>6921</c:v>
                </c:pt>
                <c:pt idx="23">
                  <c:v>6882</c:v>
                </c:pt>
                <c:pt idx="24">
                  <c:v>6869</c:v>
                </c:pt>
                <c:pt idx="25">
                  <c:v>6731</c:v>
                </c:pt>
                <c:pt idx="26">
                  <c:v>6701</c:v>
                </c:pt>
                <c:pt idx="27">
                  <c:v>6577</c:v>
                </c:pt>
                <c:pt idx="28">
                  <c:v>6513</c:v>
                </c:pt>
                <c:pt idx="29">
                  <c:v>6508</c:v>
                </c:pt>
                <c:pt idx="30">
                  <c:v>6424</c:v>
                </c:pt>
                <c:pt idx="31">
                  <c:v>6222</c:v>
                </c:pt>
                <c:pt idx="32">
                  <c:v>6089</c:v>
                </c:pt>
                <c:pt idx="33">
                  <c:v>6030</c:v>
                </c:pt>
                <c:pt idx="34">
                  <c:v>6115</c:v>
                </c:pt>
                <c:pt idx="35">
                  <c:v>6166</c:v>
                </c:pt>
                <c:pt idx="36">
                  <c:v>6132</c:v>
                </c:pt>
                <c:pt idx="37">
                  <c:v>6122</c:v>
                </c:pt>
                <c:pt idx="38">
                  <c:v>6195</c:v>
                </c:pt>
                <c:pt idx="39">
                  <c:v>6257</c:v>
                </c:pt>
                <c:pt idx="40">
                  <c:v>6378</c:v>
                </c:pt>
                <c:pt idx="41">
                  <c:v>6257</c:v>
                </c:pt>
                <c:pt idx="42">
                  <c:v>6160</c:v>
                </c:pt>
                <c:pt idx="43">
                  <c:v>5952</c:v>
                </c:pt>
                <c:pt idx="44">
                  <c:v>5927</c:v>
                </c:pt>
                <c:pt idx="45">
                  <c:v>6123</c:v>
                </c:pt>
                <c:pt idx="46">
                  <c:v>6037</c:v>
                </c:pt>
                <c:pt idx="47">
                  <c:v>6130</c:v>
                </c:pt>
                <c:pt idx="48">
                  <c:v>6281</c:v>
                </c:pt>
                <c:pt idx="49">
                  <c:v>6379</c:v>
                </c:pt>
                <c:pt idx="50">
                  <c:v>6559</c:v>
                </c:pt>
                <c:pt idx="51">
                  <c:v>6621</c:v>
                </c:pt>
                <c:pt idx="52">
                  <c:v>6585</c:v>
                </c:pt>
                <c:pt idx="53">
                  <c:v>6563</c:v>
                </c:pt>
                <c:pt idx="54">
                  <c:v>6605</c:v>
                </c:pt>
                <c:pt idx="55">
                  <c:v>6668</c:v>
                </c:pt>
                <c:pt idx="56">
                  <c:v>6782</c:v>
                </c:pt>
                <c:pt idx="57">
                  <c:v>6914</c:v>
                </c:pt>
                <c:pt idx="58">
                  <c:v>7010</c:v>
                </c:pt>
                <c:pt idx="59">
                  <c:v>6915</c:v>
                </c:pt>
                <c:pt idx="60">
                  <c:v>6987</c:v>
                </c:pt>
                <c:pt idx="61">
                  <c:v>7138</c:v>
                </c:pt>
                <c:pt idx="62">
                  <c:v>7164</c:v>
                </c:pt>
                <c:pt idx="63">
                  <c:v>7160</c:v>
                </c:pt>
                <c:pt idx="64">
                  <c:v>7195</c:v>
                </c:pt>
                <c:pt idx="65">
                  <c:v>7265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3-4ED1-958C-AB2D1413F0CD}"/>
            </c:ext>
          </c:extLst>
        </c:ser>
        <c:ser>
          <c:idx val="1"/>
          <c:order val="1"/>
          <c:tx>
            <c:strRef>
              <c:f>'C:\Users\LBuysse\Dropbox\AWS\Excelbestanden\[Hoofdstuk 6 update 2014.xlsx]Grafiek6.1'!$C$2</c:f>
              <c:strCache>
                <c:ptCount val="1"/>
                <c:pt idx="0">
                  <c:v>Aantal werkenden (in 1000)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[1]Grafiek6.1!$A$3:$A$68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[1]Grafiek6.1!$C$3:$C$68</c:f>
              <c:numCache>
                <c:formatCode>General</c:formatCode>
                <c:ptCount val="66"/>
                <c:pt idx="0">
                  <c:v>3379</c:v>
                </c:pt>
                <c:pt idx="1">
                  <c:v>3392</c:v>
                </c:pt>
                <c:pt idx="2">
                  <c:v>3405</c:v>
                </c:pt>
                <c:pt idx="3">
                  <c:v>3418</c:v>
                </c:pt>
                <c:pt idx="4">
                  <c:v>3432</c:v>
                </c:pt>
                <c:pt idx="5">
                  <c:v>3445</c:v>
                </c:pt>
                <c:pt idx="6">
                  <c:v>3458</c:v>
                </c:pt>
                <c:pt idx="7">
                  <c:v>3483</c:v>
                </c:pt>
                <c:pt idx="8">
                  <c:v>3445</c:v>
                </c:pt>
                <c:pt idx="9">
                  <c:v>3417</c:v>
                </c:pt>
                <c:pt idx="10">
                  <c:v>3495</c:v>
                </c:pt>
                <c:pt idx="11">
                  <c:v>3522</c:v>
                </c:pt>
                <c:pt idx="12">
                  <c:v>3576</c:v>
                </c:pt>
                <c:pt idx="13">
                  <c:v>3601</c:v>
                </c:pt>
                <c:pt idx="14">
                  <c:v>3653</c:v>
                </c:pt>
                <c:pt idx="15">
                  <c:v>3667</c:v>
                </c:pt>
                <c:pt idx="16">
                  <c:v>3680</c:v>
                </c:pt>
                <c:pt idx="17">
                  <c:v>3664</c:v>
                </c:pt>
                <c:pt idx="18">
                  <c:v>3660</c:v>
                </c:pt>
                <c:pt idx="19">
                  <c:v>3722</c:v>
                </c:pt>
                <c:pt idx="20">
                  <c:v>3725</c:v>
                </c:pt>
                <c:pt idx="21">
                  <c:v>3751</c:v>
                </c:pt>
                <c:pt idx="22">
                  <c:v>3743</c:v>
                </c:pt>
                <c:pt idx="23">
                  <c:v>3777</c:v>
                </c:pt>
                <c:pt idx="24">
                  <c:v>3833</c:v>
                </c:pt>
                <c:pt idx="25">
                  <c:v>3778</c:v>
                </c:pt>
                <c:pt idx="26">
                  <c:v>3757</c:v>
                </c:pt>
                <c:pt idx="27">
                  <c:v>3742</c:v>
                </c:pt>
                <c:pt idx="28">
                  <c:v>3745</c:v>
                </c:pt>
                <c:pt idx="29">
                  <c:v>3780</c:v>
                </c:pt>
                <c:pt idx="30">
                  <c:v>3775</c:v>
                </c:pt>
                <c:pt idx="31">
                  <c:v>3705</c:v>
                </c:pt>
                <c:pt idx="32">
                  <c:v>3657</c:v>
                </c:pt>
                <c:pt idx="33">
                  <c:v>3609</c:v>
                </c:pt>
                <c:pt idx="34">
                  <c:v>3608</c:v>
                </c:pt>
                <c:pt idx="35">
                  <c:v>3625</c:v>
                </c:pt>
                <c:pt idx="36">
                  <c:v>3648</c:v>
                </c:pt>
                <c:pt idx="37">
                  <c:v>3675</c:v>
                </c:pt>
                <c:pt idx="38">
                  <c:v>3746</c:v>
                </c:pt>
                <c:pt idx="39">
                  <c:v>3804</c:v>
                </c:pt>
                <c:pt idx="40">
                  <c:v>3845</c:v>
                </c:pt>
                <c:pt idx="41">
                  <c:v>3858</c:v>
                </c:pt>
                <c:pt idx="42">
                  <c:v>3853</c:v>
                </c:pt>
                <c:pt idx="43">
                  <c:v>3828</c:v>
                </c:pt>
                <c:pt idx="44">
                  <c:v>3812</c:v>
                </c:pt>
                <c:pt idx="45">
                  <c:v>3873</c:v>
                </c:pt>
                <c:pt idx="46">
                  <c:v>3883</c:v>
                </c:pt>
                <c:pt idx="47">
                  <c:v>3910</c:v>
                </c:pt>
                <c:pt idx="48">
                  <c:v>3978</c:v>
                </c:pt>
                <c:pt idx="49">
                  <c:v>4033</c:v>
                </c:pt>
                <c:pt idx="50">
                  <c:v>4114</c:v>
                </c:pt>
                <c:pt idx="51">
                  <c:v>4170</c:v>
                </c:pt>
                <c:pt idx="52">
                  <c:v>4163</c:v>
                </c:pt>
                <c:pt idx="53">
                  <c:v>4160</c:v>
                </c:pt>
                <c:pt idx="54">
                  <c:v>4200</c:v>
                </c:pt>
                <c:pt idx="55">
                  <c:v>4260</c:v>
                </c:pt>
                <c:pt idx="56">
                  <c:v>4307</c:v>
                </c:pt>
                <c:pt idx="57">
                  <c:v>4379</c:v>
                </c:pt>
                <c:pt idx="58">
                  <c:v>4458</c:v>
                </c:pt>
                <c:pt idx="59">
                  <c:v>4449</c:v>
                </c:pt>
                <c:pt idx="60">
                  <c:v>4479</c:v>
                </c:pt>
                <c:pt idx="61">
                  <c:v>4542</c:v>
                </c:pt>
                <c:pt idx="62">
                  <c:v>4555</c:v>
                </c:pt>
                <c:pt idx="63">
                  <c:v>4543</c:v>
                </c:pt>
                <c:pt idx="64">
                  <c:v>4558</c:v>
                </c:pt>
                <c:pt idx="65">
                  <c:v>4595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3-4ED1-958C-AB2D1413F0CD}"/>
            </c:ext>
          </c:extLst>
        </c:ser>
        <c:ser>
          <c:idx val="2"/>
          <c:order val="2"/>
          <c:tx>
            <c:strRef>
              <c:f>'C:\Users\LBuysse\Dropbox\AWS\Excelbestanden\[Hoofdstuk 6 update 2014.xlsx]Grafiek6.1'!$D$2</c:f>
              <c:strCache>
                <c:ptCount val="1"/>
                <c:pt idx="0">
                  <c:v>Gemiddeld jaarlijks aantal gewerkte uren per werkende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[1]Grafiek6.1!$A$3:$A$68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[1]Grafiek6.1!$D$3:$D$68</c:f>
              <c:numCache>
                <c:formatCode>General</c:formatCode>
                <c:ptCount val="66"/>
                <c:pt idx="0">
                  <c:v>2100</c:v>
                </c:pt>
                <c:pt idx="1">
                  <c:v>2090</c:v>
                </c:pt>
                <c:pt idx="2">
                  <c:v>2079</c:v>
                </c:pt>
                <c:pt idx="3">
                  <c:v>2069</c:v>
                </c:pt>
                <c:pt idx="4">
                  <c:v>2059</c:v>
                </c:pt>
                <c:pt idx="5">
                  <c:v>2049</c:v>
                </c:pt>
                <c:pt idx="6">
                  <c:v>2039</c:v>
                </c:pt>
                <c:pt idx="7">
                  <c:v>2029</c:v>
                </c:pt>
                <c:pt idx="8">
                  <c:v>2019</c:v>
                </c:pt>
                <c:pt idx="9">
                  <c:v>2009</c:v>
                </c:pt>
                <c:pt idx="10">
                  <c:v>2000</c:v>
                </c:pt>
                <c:pt idx="11">
                  <c:v>1988</c:v>
                </c:pt>
                <c:pt idx="12">
                  <c:v>1976</c:v>
                </c:pt>
                <c:pt idx="13">
                  <c:v>1964</c:v>
                </c:pt>
                <c:pt idx="14">
                  <c:v>1953</c:v>
                </c:pt>
                <c:pt idx="15">
                  <c:v>1941</c:v>
                </c:pt>
                <c:pt idx="16">
                  <c:v>1929</c:v>
                </c:pt>
                <c:pt idx="17">
                  <c:v>1918</c:v>
                </c:pt>
                <c:pt idx="18">
                  <c:v>1907</c:v>
                </c:pt>
                <c:pt idx="19">
                  <c:v>1895</c:v>
                </c:pt>
                <c:pt idx="20">
                  <c:v>1884</c:v>
                </c:pt>
                <c:pt idx="21">
                  <c:v>1875</c:v>
                </c:pt>
                <c:pt idx="22">
                  <c:v>1849</c:v>
                </c:pt>
                <c:pt idx="23">
                  <c:v>1822</c:v>
                </c:pt>
                <c:pt idx="24">
                  <c:v>1792</c:v>
                </c:pt>
                <c:pt idx="25">
                  <c:v>1782</c:v>
                </c:pt>
                <c:pt idx="26">
                  <c:v>1784</c:v>
                </c:pt>
                <c:pt idx="27">
                  <c:v>1757</c:v>
                </c:pt>
                <c:pt idx="28">
                  <c:v>1739</c:v>
                </c:pt>
                <c:pt idx="29">
                  <c:v>1722</c:v>
                </c:pt>
                <c:pt idx="30">
                  <c:v>1702</c:v>
                </c:pt>
                <c:pt idx="31">
                  <c:v>1679</c:v>
                </c:pt>
                <c:pt idx="32">
                  <c:v>1665</c:v>
                </c:pt>
                <c:pt idx="33">
                  <c:v>1671</c:v>
                </c:pt>
                <c:pt idx="34">
                  <c:v>1695</c:v>
                </c:pt>
                <c:pt idx="35">
                  <c:v>1701</c:v>
                </c:pt>
                <c:pt idx="36">
                  <c:v>1681</c:v>
                </c:pt>
                <c:pt idx="37">
                  <c:v>1666</c:v>
                </c:pt>
                <c:pt idx="38">
                  <c:v>1654</c:v>
                </c:pt>
                <c:pt idx="39">
                  <c:v>1645</c:v>
                </c:pt>
                <c:pt idx="40">
                  <c:v>1659</c:v>
                </c:pt>
                <c:pt idx="41">
                  <c:v>1622</c:v>
                </c:pt>
                <c:pt idx="42">
                  <c:v>1599</c:v>
                </c:pt>
                <c:pt idx="43">
                  <c:v>1555</c:v>
                </c:pt>
                <c:pt idx="44">
                  <c:v>1555</c:v>
                </c:pt>
                <c:pt idx="45">
                  <c:v>1581</c:v>
                </c:pt>
                <c:pt idx="46">
                  <c:v>1555</c:v>
                </c:pt>
                <c:pt idx="47">
                  <c:v>1568</c:v>
                </c:pt>
                <c:pt idx="48">
                  <c:v>1579</c:v>
                </c:pt>
                <c:pt idx="49">
                  <c:v>1582</c:v>
                </c:pt>
                <c:pt idx="50">
                  <c:v>1594</c:v>
                </c:pt>
                <c:pt idx="51">
                  <c:v>1588</c:v>
                </c:pt>
                <c:pt idx="52">
                  <c:v>1582</c:v>
                </c:pt>
                <c:pt idx="53">
                  <c:v>1578</c:v>
                </c:pt>
                <c:pt idx="54">
                  <c:v>1572</c:v>
                </c:pt>
                <c:pt idx="55">
                  <c:v>1565</c:v>
                </c:pt>
                <c:pt idx="56">
                  <c:v>1575</c:v>
                </c:pt>
                <c:pt idx="57">
                  <c:v>1579</c:v>
                </c:pt>
                <c:pt idx="58">
                  <c:v>1572</c:v>
                </c:pt>
                <c:pt idx="59">
                  <c:v>1554</c:v>
                </c:pt>
                <c:pt idx="60">
                  <c:v>1560</c:v>
                </c:pt>
                <c:pt idx="61">
                  <c:v>1572</c:v>
                </c:pt>
                <c:pt idx="62">
                  <c:v>1573</c:v>
                </c:pt>
                <c:pt idx="63">
                  <c:v>1576</c:v>
                </c:pt>
                <c:pt idx="64">
                  <c:v>1578</c:v>
                </c:pt>
                <c:pt idx="65">
                  <c:v>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3-4ED1-958C-AB2D1413F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05344"/>
        <c:axId val="156906912"/>
      </c:lineChart>
      <c:catAx>
        <c:axId val="1569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06912"/>
        <c:crosses val="autoZero"/>
        <c:auto val="1"/>
        <c:lblAlgn val="ctr"/>
        <c:lblOffset val="100"/>
        <c:noMultiLvlLbl val="0"/>
      </c:catAx>
      <c:valAx>
        <c:axId val="1569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Duitsland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2016.xlsx]Grafiek2.10'!$A$15</c:f>
              <c:strCache>
                <c:ptCount val="1"/>
                <c:pt idx="0">
                  <c:v>Hogere werkintensiteit ]0,2;1]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2016.xlsx]Grafiek2.10'!$B$14:$M$14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2016.xlsx]Grafiek2.10'!$B$15:$M$15</c:f>
              <c:numCache>
                <c:formatCode>General</c:formatCode>
                <c:ptCount val="12"/>
                <c:pt idx="2">
                  <c:v>6.3</c:v>
                </c:pt>
                <c:pt idx="3">
                  <c:v>7</c:v>
                </c:pt>
                <c:pt idx="4">
                  <c:v>8.5</c:v>
                </c:pt>
                <c:pt idx="5">
                  <c:v>8.1</c:v>
                </c:pt>
                <c:pt idx="6">
                  <c:v>8.5</c:v>
                </c:pt>
                <c:pt idx="7">
                  <c:v>8.6999999999999993</c:v>
                </c:pt>
                <c:pt idx="8">
                  <c:v>8.5</c:v>
                </c:pt>
                <c:pt idx="9">
                  <c:v>9.3000000000000007</c:v>
                </c:pt>
                <c:pt idx="10">
                  <c:v>10</c:v>
                </c:pt>
                <c:pt idx="11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F6-455F-A707-981991C8FFF3}"/>
            </c:ext>
          </c:extLst>
        </c:ser>
        <c:ser>
          <c:idx val="1"/>
          <c:order val="1"/>
          <c:tx>
            <c:strRef>
              <c:f>'[Hoofdstuk 2 update 2016.xlsx]Grafiek2.10'!$A$16</c:f>
              <c:strCache>
                <c:ptCount val="1"/>
                <c:pt idx="0">
                  <c:v>Zeer lage werkintensiteit [0;0,2]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2016.xlsx]Grafiek2.10'!$B$14:$M$14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2016.xlsx]Grafiek2.10'!$B$16:$M$16</c:f>
              <c:numCache>
                <c:formatCode>General</c:formatCode>
                <c:ptCount val="12"/>
                <c:pt idx="2">
                  <c:v>49.7</c:v>
                </c:pt>
                <c:pt idx="3">
                  <c:v>45.9</c:v>
                </c:pt>
                <c:pt idx="4">
                  <c:v>56</c:v>
                </c:pt>
                <c:pt idx="5">
                  <c:v>64.2</c:v>
                </c:pt>
                <c:pt idx="6">
                  <c:v>67.2</c:v>
                </c:pt>
                <c:pt idx="7">
                  <c:v>67.3</c:v>
                </c:pt>
                <c:pt idx="8">
                  <c:v>68.7</c:v>
                </c:pt>
                <c:pt idx="9">
                  <c:v>68.5</c:v>
                </c:pt>
                <c:pt idx="10">
                  <c:v>63.7</c:v>
                </c:pt>
                <c:pt idx="1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F6-455F-A707-981991C8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42368"/>
        <c:axId val="162942760"/>
      </c:lineChart>
      <c:catAx>
        <c:axId val="1629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2760"/>
        <c:crosses val="autoZero"/>
        <c:auto val="1"/>
        <c:lblAlgn val="ctr"/>
        <c:lblOffset val="100"/>
        <c:noMultiLvlLbl val="0"/>
      </c:catAx>
      <c:valAx>
        <c:axId val="16294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Nederland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Grafiek2.10!$A$10</c:f>
              <c:strCache>
                <c:ptCount val="1"/>
                <c:pt idx="0">
                  <c:v>Hogere werkintensiteit ]0,2;1]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Grafiek2.10!$B$9:$M$9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Grafiek2.10!$B$10:$M$10</c:f>
              <c:numCache>
                <c:formatCode>General</c:formatCode>
                <c:ptCount val="12"/>
                <c:pt idx="2">
                  <c:v>8.4</c:v>
                </c:pt>
                <c:pt idx="3">
                  <c:v>6.3</c:v>
                </c:pt>
                <c:pt idx="4">
                  <c:v>6.9</c:v>
                </c:pt>
                <c:pt idx="5">
                  <c:v>7</c:v>
                </c:pt>
                <c:pt idx="6">
                  <c:v>7.6</c:v>
                </c:pt>
                <c:pt idx="7">
                  <c:v>7.5</c:v>
                </c:pt>
                <c:pt idx="8">
                  <c:v>8</c:v>
                </c:pt>
                <c:pt idx="9">
                  <c:v>7</c:v>
                </c:pt>
                <c:pt idx="10">
                  <c:v>6.9</c:v>
                </c:pt>
                <c:pt idx="1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E-4808-B878-59A5877C800B}"/>
            </c:ext>
          </c:extLst>
        </c:ser>
        <c:ser>
          <c:idx val="1"/>
          <c:order val="1"/>
          <c:tx>
            <c:strRef>
              <c:f>Grafiek2.10!$A$11</c:f>
              <c:strCache>
                <c:ptCount val="1"/>
                <c:pt idx="0">
                  <c:v>Zeer lage werkintensiteit [0;0,2]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Grafiek2.10!$B$9:$M$9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Grafiek2.10!$B$11:$M$11</c:f>
              <c:numCache>
                <c:formatCode>General</c:formatCode>
                <c:ptCount val="12"/>
                <c:pt idx="2">
                  <c:v>37.1</c:v>
                </c:pt>
                <c:pt idx="3">
                  <c:v>35.6</c:v>
                </c:pt>
                <c:pt idx="4">
                  <c:v>33.5</c:v>
                </c:pt>
                <c:pt idx="5">
                  <c:v>39.700000000000003</c:v>
                </c:pt>
                <c:pt idx="6">
                  <c:v>47</c:v>
                </c:pt>
                <c:pt idx="7">
                  <c:v>36.700000000000003</c:v>
                </c:pt>
                <c:pt idx="8">
                  <c:v>42.6</c:v>
                </c:pt>
                <c:pt idx="9">
                  <c:v>40.6</c:v>
                </c:pt>
                <c:pt idx="10">
                  <c:v>39.799999999999997</c:v>
                </c:pt>
                <c:pt idx="11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7E-4808-B878-59A5877C8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02656"/>
        <c:axId val="161903048"/>
      </c:lineChart>
      <c:catAx>
        <c:axId val="1619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3048"/>
        <c:crosses val="autoZero"/>
        <c:auto val="1"/>
        <c:lblAlgn val="ctr"/>
        <c:lblOffset val="100"/>
        <c:noMultiLvlLbl val="0"/>
      </c:catAx>
      <c:valAx>
        <c:axId val="1619030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Zweden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2 update 2016.xlsx]Grafiek2.10'!$A$25</c:f>
              <c:strCache>
                <c:ptCount val="1"/>
                <c:pt idx="0">
                  <c:v>Hogere werkintensiteit ]0,2;1]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2016.xlsx]Grafiek2.10'!$B$24:$M$24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2016.xlsx]Grafiek2.10'!$B$25:$M$25</c:f>
              <c:numCache>
                <c:formatCode>General</c:formatCode>
                <c:ptCount val="12"/>
                <c:pt idx="1">
                  <c:v>7.9</c:v>
                </c:pt>
                <c:pt idx="2">
                  <c:v>6.8</c:v>
                </c:pt>
                <c:pt idx="3">
                  <c:v>9.8000000000000007</c:v>
                </c:pt>
                <c:pt idx="4">
                  <c:v>7.9</c:v>
                </c:pt>
                <c:pt idx="5">
                  <c:v>8.6999999999999993</c:v>
                </c:pt>
                <c:pt idx="6">
                  <c:v>8.6</c:v>
                </c:pt>
                <c:pt idx="7">
                  <c:v>8.1999999999999993</c:v>
                </c:pt>
                <c:pt idx="8">
                  <c:v>8.6999999999999993</c:v>
                </c:pt>
                <c:pt idx="9">
                  <c:v>9.1999999999999993</c:v>
                </c:pt>
                <c:pt idx="10">
                  <c:v>8.9</c:v>
                </c:pt>
                <c:pt idx="11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CA-4D6B-A562-FE184FEB8F3A}"/>
            </c:ext>
          </c:extLst>
        </c:ser>
        <c:ser>
          <c:idx val="1"/>
          <c:order val="1"/>
          <c:tx>
            <c:strRef>
              <c:f>'[Hoofdstuk 2 update 2016.xlsx]Grafiek2.10'!$A$26</c:f>
              <c:strCache>
                <c:ptCount val="1"/>
                <c:pt idx="0">
                  <c:v>Zeer lage werkintensiteit [0;0,2]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'[Hoofdstuk 2 update 2016.xlsx]Grafiek2.10'!$B$24:$M$24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'[Hoofdstuk 2 update 2016.xlsx]Grafiek2.10'!$B$26:$M$26</c:f>
              <c:numCache>
                <c:formatCode>General</c:formatCode>
                <c:ptCount val="12"/>
                <c:pt idx="1">
                  <c:v>31</c:v>
                </c:pt>
                <c:pt idx="2">
                  <c:v>33.9</c:v>
                </c:pt>
                <c:pt idx="3">
                  <c:v>39.299999999999997</c:v>
                </c:pt>
                <c:pt idx="4">
                  <c:v>44</c:v>
                </c:pt>
                <c:pt idx="5">
                  <c:v>51.4</c:v>
                </c:pt>
                <c:pt idx="6">
                  <c:v>57.5</c:v>
                </c:pt>
                <c:pt idx="7">
                  <c:v>61.5</c:v>
                </c:pt>
                <c:pt idx="8">
                  <c:v>63.5</c:v>
                </c:pt>
                <c:pt idx="9">
                  <c:v>71.7</c:v>
                </c:pt>
                <c:pt idx="10">
                  <c:v>73.7</c:v>
                </c:pt>
                <c:pt idx="11">
                  <c:v>66.5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A-4D6B-A562-FE184FEB8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903832"/>
        <c:axId val="161904224"/>
      </c:lineChart>
      <c:catAx>
        <c:axId val="16190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4224"/>
        <c:crosses val="autoZero"/>
        <c:auto val="1"/>
        <c:lblAlgn val="ctr"/>
        <c:lblOffset val="100"/>
        <c:noMultiLvlLbl val="0"/>
      </c:catAx>
      <c:valAx>
        <c:axId val="1619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10"/>
          <c:order val="0"/>
          <c:tx>
            <c:strRef>
              <c:f>'C:\Users\LBuysse\Dropbox\AWS\Excelbestanden\[Hoofdstuk 6 update 2014.xlsx]Grafiek6.15'!$N$4</c:f>
              <c:strCache>
                <c:ptCount val="1"/>
                <c:pt idx="0">
                  <c:v>Totale uitgaven in % BBP (linkeras)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x"/>
            <c:size val="5"/>
            <c:spPr>
              <a:ln>
                <a:solidFill>
                  <a:schemeClr val="tx1"/>
                </a:solidFill>
              </a:ln>
            </c:spPr>
          </c:marker>
          <c:cat>
            <c:numRef>
              <c:f>[1]Grafiek6.15!$A$5:$A$45</c:f>
              <c:numCache>
                <c:formatCode>General</c:formatCode>
                <c:ptCount val="4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</c:numCache>
            </c:numRef>
          </c:cat>
          <c:val>
            <c:numRef>
              <c:f>[1]Grafiek6.15!$N$5:$N$47</c:f>
              <c:numCache>
                <c:formatCode>General</c:formatCode>
                <c:ptCount val="43"/>
                <c:pt idx="0">
                  <c:v>0.77338141834449714</c:v>
                </c:pt>
                <c:pt idx="1">
                  <c:v>0.69423205468227778</c:v>
                </c:pt>
                <c:pt idx="2">
                  <c:v>0.81962562873194689</c:v>
                </c:pt>
                <c:pt idx="3">
                  <c:v>1.6070409339627969</c:v>
                </c:pt>
                <c:pt idx="4">
                  <c:v>1.8560588012621986</c:v>
                </c:pt>
                <c:pt idx="5">
                  <c:v>2.2196485547445648</c:v>
                </c:pt>
                <c:pt idx="6">
                  <c:v>2.629894684916751</c:v>
                </c:pt>
                <c:pt idx="7">
                  <c:v>2.9297746694638356</c:v>
                </c:pt>
                <c:pt idx="8">
                  <c:v>3.1018156285567149</c:v>
                </c:pt>
                <c:pt idx="9">
                  <c:v>3.7522350726862967</c:v>
                </c:pt>
                <c:pt idx="10">
                  <c:v>3.8015892617552058</c:v>
                </c:pt>
                <c:pt idx="11">
                  <c:v>4.0984665735353412</c:v>
                </c:pt>
                <c:pt idx="12">
                  <c:v>4.0566821351506714</c:v>
                </c:pt>
                <c:pt idx="13">
                  <c:v>3.9299441241879673</c:v>
                </c:pt>
                <c:pt idx="14">
                  <c:v>3.9289412395113326</c:v>
                </c:pt>
                <c:pt idx="15">
                  <c:v>3.5394756152305535</c:v>
                </c:pt>
                <c:pt idx="16">
                  <c:v>3.2124790556695593</c:v>
                </c:pt>
                <c:pt idx="17">
                  <c:v>2.7493314003419114</c:v>
                </c:pt>
                <c:pt idx="18">
                  <c:v>2.618606786252065</c:v>
                </c:pt>
                <c:pt idx="19">
                  <c:v>2.773333311005874</c:v>
                </c:pt>
                <c:pt idx="20">
                  <c:v>2.6514404420942066</c:v>
                </c:pt>
                <c:pt idx="21">
                  <c:v>2.93696052503907</c:v>
                </c:pt>
                <c:pt idx="22">
                  <c:v>2.8280216440909465</c:v>
                </c:pt>
                <c:pt idx="24">
                  <c:v>2.742245602985987</c:v>
                </c:pt>
                <c:pt idx="25">
                  <c:v>2.6457297239886888</c:v>
                </c:pt>
                <c:pt idx="26">
                  <c:v>2.5578954326410508</c:v>
                </c:pt>
                <c:pt idx="27">
                  <c:v>2.4629445677364408</c:v>
                </c:pt>
                <c:pt idx="28">
                  <c:v>2.2167743259675783</c:v>
                </c:pt>
                <c:pt idx="29">
                  <c:v>2.2574721206375008</c:v>
                </c:pt>
                <c:pt idx="30">
                  <c:v>2.4584810862886957</c:v>
                </c:pt>
                <c:pt idx="31">
                  <c:v>2.5792592618800794</c:v>
                </c:pt>
                <c:pt idx="32">
                  <c:v>2.5747371204943912</c:v>
                </c:pt>
                <c:pt idx="33">
                  <c:v>2.5581049887473073</c:v>
                </c:pt>
                <c:pt idx="34">
                  <c:v>2.4492833571091834</c:v>
                </c:pt>
                <c:pt idx="35">
                  <c:v>2.2651945241403721</c:v>
                </c:pt>
                <c:pt idx="36">
                  <c:v>2.3371447696192238</c:v>
                </c:pt>
                <c:pt idx="37">
                  <c:v>2.730743933872545</c:v>
                </c:pt>
                <c:pt idx="38">
                  <c:v>2.6568352318947359</c:v>
                </c:pt>
                <c:pt idx="39">
                  <c:v>2.589793883504877</c:v>
                </c:pt>
                <c:pt idx="40">
                  <c:v>2.5489774636762781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4-4AC4-B18C-B0FAA2618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07696"/>
        <c:axId val="156910440"/>
      </c:lineChart>
      <c:catAx>
        <c:axId val="15690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910440"/>
        <c:crosses val="autoZero"/>
        <c:auto val="1"/>
        <c:lblAlgn val="ctr"/>
        <c:lblOffset val="100"/>
        <c:noMultiLvlLbl val="0"/>
      </c:catAx>
      <c:valAx>
        <c:axId val="156910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907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Evolutie van de inkomensongelijkheid (Gini) en armoede in België 1965-2014.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'[Hoofdstuk 10 update 2016.xlsx]Grafiek10.4'!$A$4</c:f>
              <c:strCache>
                <c:ptCount val="1"/>
                <c:pt idx="0">
                  <c:v>Gini voor belasting en sociale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F-481F-82A9-4DB83B954D2C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F-481F-82A9-4DB83B954D2C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FF-481F-82A9-4DB83B954D2C}"/>
              </c:ext>
            </c:extLst>
          </c:dPt>
          <c:cat>
            <c:numRef>
              <c:f>'[Hoofdstuk 10 update 2016.xlsx]Grafiek10.4'!$B$3:$AY$3</c:f>
              <c:numCache>
                <c:formatCode>General</c:formatCode>
                <c:ptCount val="50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</c:numCache>
            </c:numRef>
          </c:cat>
          <c:val>
            <c:numRef>
              <c:f>'[Hoofdstuk 10 update 2016.xlsx]Grafiek10.4'!$B$4:$AY$4</c:f>
              <c:numCache>
                <c:formatCode>General</c:formatCode>
                <c:ptCount val="50"/>
                <c:pt idx="0">
                  <c:v>0.41</c:v>
                </c:pt>
                <c:pt idx="2">
                  <c:v>0.4</c:v>
                </c:pt>
                <c:pt idx="4">
                  <c:v>0.41</c:v>
                </c:pt>
                <c:pt idx="6">
                  <c:v>0.42</c:v>
                </c:pt>
                <c:pt idx="8">
                  <c:v>0.42499999999999999</c:v>
                </c:pt>
                <c:pt idx="10">
                  <c:v>0.40799999999999997</c:v>
                </c:pt>
                <c:pt idx="11">
                  <c:v>0.40600000000000003</c:v>
                </c:pt>
                <c:pt idx="12">
                  <c:v>0.39500000000000002</c:v>
                </c:pt>
                <c:pt idx="13">
                  <c:v>0.39400000000000002</c:v>
                </c:pt>
                <c:pt idx="14">
                  <c:v>0.39400000000000002</c:v>
                </c:pt>
                <c:pt idx="15">
                  <c:v>0.39600000000000002</c:v>
                </c:pt>
                <c:pt idx="16">
                  <c:v>0.39300000000000002</c:v>
                </c:pt>
                <c:pt idx="17">
                  <c:v>0.34</c:v>
                </c:pt>
                <c:pt idx="18">
                  <c:v>0.33800000000000002</c:v>
                </c:pt>
                <c:pt idx="19">
                  <c:v>0.33900000000000002</c:v>
                </c:pt>
                <c:pt idx="20">
                  <c:v>0.34399999999999997</c:v>
                </c:pt>
                <c:pt idx="21">
                  <c:v>0.34699999999999998</c:v>
                </c:pt>
                <c:pt idx="22">
                  <c:v>0.35799999999999998</c:v>
                </c:pt>
                <c:pt idx="23">
                  <c:v>0.35799999999999998</c:v>
                </c:pt>
                <c:pt idx="24">
                  <c:v>0.36199999999999999</c:v>
                </c:pt>
                <c:pt idx="25">
                  <c:v>0.31900000000000001</c:v>
                </c:pt>
                <c:pt idx="26">
                  <c:v>0.32100000000000001</c:v>
                </c:pt>
                <c:pt idx="27">
                  <c:v>0.316</c:v>
                </c:pt>
                <c:pt idx="28">
                  <c:v>0.318</c:v>
                </c:pt>
                <c:pt idx="29">
                  <c:v>0.32400000000000001</c:v>
                </c:pt>
                <c:pt idx="30">
                  <c:v>0.32400000000000001</c:v>
                </c:pt>
                <c:pt idx="31">
                  <c:v>0.32900000000000001</c:v>
                </c:pt>
                <c:pt idx="32">
                  <c:v>0.33200000000000002</c:v>
                </c:pt>
                <c:pt idx="33">
                  <c:v>0.33600000000000002</c:v>
                </c:pt>
                <c:pt idx="34">
                  <c:v>0.34300000000000003</c:v>
                </c:pt>
                <c:pt idx="35">
                  <c:v>0.34599999999999997</c:v>
                </c:pt>
                <c:pt idx="36">
                  <c:v>0.35399999999999998</c:v>
                </c:pt>
                <c:pt idx="37">
                  <c:v>0.35699999999999998</c:v>
                </c:pt>
                <c:pt idx="38">
                  <c:v>0.37</c:v>
                </c:pt>
                <c:pt idx="39">
                  <c:v>0.35199999999999998</c:v>
                </c:pt>
                <c:pt idx="40">
                  <c:v>0.377</c:v>
                </c:pt>
                <c:pt idx="41">
                  <c:v>0.36</c:v>
                </c:pt>
                <c:pt idx="42">
                  <c:v>0.34599999999999997</c:v>
                </c:pt>
                <c:pt idx="43">
                  <c:v>0.35599999999999998</c:v>
                </c:pt>
                <c:pt idx="44">
                  <c:v>0.34300000000000003</c:v>
                </c:pt>
                <c:pt idx="45">
                  <c:v>0.34799999999999998</c:v>
                </c:pt>
                <c:pt idx="46">
                  <c:v>0.34799999999999998</c:v>
                </c:pt>
                <c:pt idx="47">
                  <c:v>0.35099999999999998</c:v>
                </c:pt>
                <c:pt idx="48">
                  <c:v>0.34</c:v>
                </c:pt>
                <c:pt idx="49">
                  <c:v>0.34499999999999997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FF-481F-82A9-4DB83B954D2C}"/>
            </c:ext>
          </c:extLst>
        </c:ser>
        <c:ser>
          <c:idx val="1"/>
          <c:order val="1"/>
          <c:tx>
            <c:strRef>
              <c:f>'[Hoofdstuk 10 update 2016.xlsx]Grafiek10.4'!$A$5</c:f>
              <c:strCache>
                <c:ptCount val="1"/>
                <c:pt idx="0">
                  <c:v>Gini na belasting en sociale transfers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FF-481F-82A9-4DB83B954D2C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0FF-481F-82A9-4DB83B954D2C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0FF-481F-82A9-4DB83B954D2C}"/>
              </c:ext>
            </c:extLst>
          </c:dPt>
          <c:cat>
            <c:numRef>
              <c:f>'[Hoofdstuk 10 update 2016.xlsx]Grafiek10.4'!$B$3:$AY$3</c:f>
              <c:numCache>
                <c:formatCode>General</c:formatCode>
                <c:ptCount val="50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</c:numCache>
            </c:numRef>
          </c:cat>
          <c:val>
            <c:numRef>
              <c:f>'[Hoofdstuk 10 update 2016.xlsx]Grafiek10.4'!$B$5:$AY$5</c:f>
              <c:numCache>
                <c:formatCode>General</c:formatCode>
                <c:ptCount val="50"/>
                <c:pt idx="0">
                  <c:v>0.37</c:v>
                </c:pt>
                <c:pt idx="2">
                  <c:v>0.35</c:v>
                </c:pt>
                <c:pt idx="8">
                  <c:v>0.372</c:v>
                </c:pt>
                <c:pt idx="10">
                  <c:v>0.34300000000000003</c:v>
                </c:pt>
                <c:pt idx="11">
                  <c:v>0.33900000000000002</c:v>
                </c:pt>
                <c:pt idx="12">
                  <c:v>0.32400000000000001</c:v>
                </c:pt>
                <c:pt idx="13">
                  <c:v>0.31900000000000001</c:v>
                </c:pt>
                <c:pt idx="14">
                  <c:v>0.318</c:v>
                </c:pt>
                <c:pt idx="15">
                  <c:v>0.32100000000000001</c:v>
                </c:pt>
                <c:pt idx="16">
                  <c:v>0.318</c:v>
                </c:pt>
                <c:pt idx="17">
                  <c:v>0.26300000000000001</c:v>
                </c:pt>
                <c:pt idx="18">
                  <c:v>0.26100000000000001</c:v>
                </c:pt>
                <c:pt idx="19">
                  <c:v>0.26200000000000001</c:v>
                </c:pt>
                <c:pt idx="20">
                  <c:v>0.26700000000000002</c:v>
                </c:pt>
                <c:pt idx="21">
                  <c:v>0.27200000000000002</c:v>
                </c:pt>
                <c:pt idx="22">
                  <c:v>0.28299999999999997</c:v>
                </c:pt>
                <c:pt idx="23">
                  <c:v>0.28599999999999998</c:v>
                </c:pt>
                <c:pt idx="24">
                  <c:v>0.29699999999999999</c:v>
                </c:pt>
                <c:pt idx="25">
                  <c:v>0.246</c:v>
                </c:pt>
                <c:pt idx="26">
                  <c:v>0.248</c:v>
                </c:pt>
                <c:pt idx="27">
                  <c:v>0.24399999999999999</c:v>
                </c:pt>
                <c:pt idx="28">
                  <c:v>0.245</c:v>
                </c:pt>
                <c:pt idx="29">
                  <c:v>0.25</c:v>
                </c:pt>
                <c:pt idx="30">
                  <c:v>0.28999999999999998</c:v>
                </c:pt>
                <c:pt idx="31">
                  <c:v>0.28000000000000003</c:v>
                </c:pt>
                <c:pt idx="32">
                  <c:v>0.27</c:v>
                </c:pt>
                <c:pt idx="33">
                  <c:v>0.27</c:v>
                </c:pt>
                <c:pt idx="34">
                  <c:v>0.28999999999999998</c:v>
                </c:pt>
                <c:pt idx="35">
                  <c:v>0.3</c:v>
                </c:pt>
                <c:pt idx="36">
                  <c:v>0.28000000000000003</c:v>
                </c:pt>
                <c:pt idx="38">
                  <c:v>0.28300000000000003</c:v>
                </c:pt>
                <c:pt idx="39">
                  <c:v>0.26100000000000001</c:v>
                </c:pt>
                <c:pt idx="40">
                  <c:v>0.28000000000000003</c:v>
                </c:pt>
                <c:pt idx="41">
                  <c:v>0.27800000000000002</c:v>
                </c:pt>
                <c:pt idx="42">
                  <c:v>0.26300000000000001</c:v>
                </c:pt>
                <c:pt idx="43">
                  <c:v>0.27500000000000002</c:v>
                </c:pt>
                <c:pt idx="44">
                  <c:v>0.26400000000000001</c:v>
                </c:pt>
                <c:pt idx="45">
                  <c:v>0.26600000000000001</c:v>
                </c:pt>
                <c:pt idx="46">
                  <c:v>0.26300000000000001</c:v>
                </c:pt>
                <c:pt idx="47">
                  <c:v>0.26500000000000001</c:v>
                </c:pt>
                <c:pt idx="48">
                  <c:v>0.25900000000000001</c:v>
                </c:pt>
                <c:pt idx="49">
                  <c:v>0.25900000000000001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0FF-481F-82A9-4DB83B954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10832"/>
        <c:axId val="158995784"/>
      </c:lineChart>
      <c:lineChart>
        <c:grouping val="standard"/>
        <c:varyColors val="0"/>
        <c:ser>
          <c:idx val="2"/>
          <c:order val="2"/>
          <c:tx>
            <c:strRef>
              <c:f>'[Hoofdstuk 10 update 2016.xlsx]Grafiek10.4'!$A$6</c:f>
              <c:strCache>
                <c:ptCount val="1"/>
                <c:pt idx="0">
                  <c:v>% armen, EU-norm (50% mediaan equivalent inkomen)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'[Hoofdstuk 10 update 2016.xlsx]Grafiek10.4'!$B$3:$AY$3</c:f>
              <c:numCache>
                <c:formatCode>General</c:formatCode>
                <c:ptCount val="50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</c:numCache>
            </c:numRef>
          </c:cat>
          <c:val>
            <c:numRef>
              <c:f>'[Hoofdstuk 10 update 2016.xlsx]Grafiek10.4'!$B$6:$AY$6</c:f>
              <c:numCache>
                <c:formatCode>General</c:formatCode>
                <c:ptCount val="50"/>
                <c:pt idx="11">
                  <c:v>10.8</c:v>
                </c:pt>
                <c:pt idx="20">
                  <c:v>6</c:v>
                </c:pt>
                <c:pt idx="23">
                  <c:v>5.9</c:v>
                </c:pt>
                <c:pt idx="27">
                  <c:v>7.2</c:v>
                </c:pt>
                <c:pt idx="30">
                  <c:v>9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7</c:v>
                </c:pt>
                <c:pt idx="35">
                  <c:v>7</c:v>
                </c:pt>
                <c:pt idx="36">
                  <c:v>6</c:v>
                </c:pt>
                <c:pt idx="38">
                  <c:v>9</c:v>
                </c:pt>
                <c:pt idx="39">
                  <c:v>8.5</c:v>
                </c:pt>
                <c:pt idx="40">
                  <c:v>7.7</c:v>
                </c:pt>
                <c:pt idx="41">
                  <c:v>8.1999999999999993</c:v>
                </c:pt>
                <c:pt idx="42">
                  <c:v>8</c:v>
                </c:pt>
                <c:pt idx="43">
                  <c:v>7.5</c:v>
                </c:pt>
                <c:pt idx="44">
                  <c:v>7.9</c:v>
                </c:pt>
                <c:pt idx="45">
                  <c:v>7.9</c:v>
                </c:pt>
                <c:pt idx="46">
                  <c:v>8.3000000000000007</c:v>
                </c:pt>
                <c:pt idx="47">
                  <c:v>8.3000000000000007</c:v>
                </c:pt>
                <c:pt idx="48">
                  <c:v>8.3000000000000007</c:v>
                </c:pt>
                <c:pt idx="49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0FF-481F-82A9-4DB83B954D2C}"/>
            </c:ext>
          </c:extLst>
        </c:ser>
        <c:ser>
          <c:idx val="3"/>
          <c:order val="3"/>
          <c:tx>
            <c:strRef>
              <c:f>'[Hoofdstuk 10 update 2016.xlsx]Grafiek10.4'!$A$7</c:f>
              <c:strCache>
                <c:ptCount val="1"/>
                <c:pt idx="0">
                  <c:v>% armen, EU-norm (60% mediaan equivalent inkomen)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'[Hoofdstuk 10 update 2016.xlsx]Grafiek10.4'!$B$3:$AY$3</c:f>
              <c:numCache>
                <c:formatCode>General</c:formatCode>
                <c:ptCount val="50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</c:numCache>
            </c:numRef>
          </c:cat>
          <c:val>
            <c:numRef>
              <c:f>'[Hoofdstuk 10 update 2016.xlsx]Grafiek10.4'!$B$7:$AY$7</c:f>
              <c:numCache>
                <c:formatCode>General</c:formatCode>
                <c:ptCount val="50"/>
                <c:pt idx="30">
                  <c:v>16</c:v>
                </c:pt>
                <c:pt idx="31">
                  <c:v>15</c:v>
                </c:pt>
                <c:pt idx="32">
                  <c:v>14</c:v>
                </c:pt>
                <c:pt idx="33">
                  <c:v>14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8">
                  <c:v>15.4</c:v>
                </c:pt>
                <c:pt idx="39">
                  <c:v>14.3</c:v>
                </c:pt>
                <c:pt idx="40">
                  <c:v>14.8</c:v>
                </c:pt>
                <c:pt idx="41">
                  <c:v>14.7</c:v>
                </c:pt>
                <c:pt idx="42">
                  <c:v>15.2</c:v>
                </c:pt>
                <c:pt idx="43">
                  <c:v>14.7</c:v>
                </c:pt>
                <c:pt idx="44">
                  <c:v>14.6</c:v>
                </c:pt>
                <c:pt idx="45">
                  <c:v>14.6</c:v>
                </c:pt>
                <c:pt idx="46">
                  <c:v>15.3</c:v>
                </c:pt>
                <c:pt idx="47">
                  <c:v>15.3</c:v>
                </c:pt>
                <c:pt idx="48">
                  <c:v>15.1</c:v>
                </c:pt>
                <c:pt idx="49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0FF-481F-82A9-4DB83B954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96960"/>
        <c:axId val="158996568"/>
      </c:lineChart>
      <c:catAx>
        <c:axId val="15691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5784"/>
        <c:crosses val="autoZero"/>
        <c:auto val="1"/>
        <c:lblAlgn val="ctr"/>
        <c:lblOffset val="100"/>
        <c:noMultiLvlLbl val="0"/>
      </c:catAx>
      <c:valAx>
        <c:axId val="1589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10832"/>
        <c:crosses val="autoZero"/>
        <c:crossBetween val="between"/>
      </c:valAx>
      <c:valAx>
        <c:axId val="158996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6960"/>
        <c:crosses val="max"/>
        <c:crossBetween val="between"/>
      </c:valAx>
      <c:catAx>
        <c:axId val="15899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996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80"/>
            </a:pPr>
            <a:r>
              <a:rPr lang="nl-BE" sz="1680" b="1" dirty="0" smtClean="0"/>
              <a:t>België</a:t>
            </a:r>
            <a:endParaRPr lang="nl-BE" sz="168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273508132947594"/>
          <c:y val="0.11167315175097277"/>
          <c:w val="0.86954865543387561"/>
          <c:h val="0.47602418374745958"/>
        </c:manualLayout>
      </c:layout>
      <c:lineChart>
        <c:grouping val="standard"/>
        <c:varyColors val="0"/>
        <c:ser>
          <c:idx val="0"/>
          <c:order val="0"/>
          <c:tx>
            <c:strRef>
              <c:f>'H:\DeArchitectuurHerbekeken\[IdeeënGrafieken.xlsx]Hoofdstuk2(a)'!$B$1</c:f>
              <c:strCache>
                <c:ptCount val="1"/>
                <c:pt idx="0">
                  <c:v>Aandeel hoogschoolden in het aantal werkenden </c:v>
                </c:pt>
              </c:strCache>
            </c:strRef>
          </c:tx>
          <c:spPr>
            <a:ln w="25400"/>
          </c:spPr>
          <c:marker>
            <c:symbol val="x"/>
            <c:size val="7"/>
            <c:spPr>
              <a:ln w="25400"/>
            </c:spPr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'H:\DeArchitectuurHerbekeken\[IdeeënGrafieken.xlsx]Hoofdstuk2(a)'!$B$3:$X$3</c:f>
              <c:numCache>
                <c:formatCode>General</c:formatCode>
                <c:ptCount val="23"/>
                <c:pt idx="0">
                  <c:v>27.164147271321546</c:v>
                </c:pt>
                <c:pt idx="1">
                  <c:v>28.855708032333432</c:v>
                </c:pt>
                <c:pt idx="2">
                  <c:v>29.677523206524654</c:v>
                </c:pt>
                <c:pt idx="3">
                  <c:v>29.930492916644557</c:v>
                </c:pt>
                <c:pt idx="4">
                  <c:v>31.537175165237702</c:v>
                </c:pt>
                <c:pt idx="5">
                  <c:v>32.484877052400037</c:v>
                </c:pt>
                <c:pt idx="6">
                  <c:v>32.301564574493007</c:v>
                </c:pt>
                <c:pt idx="7">
                  <c:v>33.065331715210355</c:v>
                </c:pt>
                <c:pt idx="8">
                  <c:v>33.337405326166625</c:v>
                </c:pt>
                <c:pt idx="9">
                  <c:v>34.020618556701031</c:v>
                </c:pt>
                <c:pt idx="10">
                  <c:v>34.288336558019544</c:v>
                </c:pt>
                <c:pt idx="11">
                  <c:v>34.152883325882883</c:v>
                </c:pt>
                <c:pt idx="12">
                  <c:v>36.12762343806866</c:v>
                </c:pt>
                <c:pt idx="13">
                  <c:v>36.845113354924749</c:v>
                </c:pt>
                <c:pt idx="14">
                  <c:v>37.636135982423397</c:v>
                </c:pt>
                <c:pt idx="15">
                  <c:v>37.91081161886801</c:v>
                </c:pt>
                <c:pt idx="16">
                  <c:v>37.834469945850422</c:v>
                </c:pt>
                <c:pt idx="17">
                  <c:v>39.151136829635028</c:v>
                </c:pt>
                <c:pt idx="18">
                  <c:v>40.563070147845231</c:v>
                </c:pt>
                <c:pt idx="19">
                  <c:v>40.279610781791746</c:v>
                </c:pt>
                <c:pt idx="20">
                  <c:v>41.297164545657516</c:v>
                </c:pt>
                <c:pt idx="21">
                  <c:v>41.320102575537966</c:v>
                </c:pt>
                <c:pt idx="22">
                  <c:v>43.217041335912654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5-4DEC-B84C-5701595781D6}"/>
            </c:ext>
          </c:extLst>
        </c:ser>
        <c:ser>
          <c:idx val="1"/>
          <c:order val="1"/>
          <c:tx>
            <c:strRef>
              <c:f>'H:\DeArchitectuurHerbekeken\[IdeeënGrafieken.xlsx]Hoofdstuk2(a)'!$B$28</c:f>
              <c:strCache>
                <c:ptCount val="1"/>
                <c:pt idx="0">
                  <c:v>tewerkstellingsgraad laaggeschoolden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'H:\DeArchitectuurHerbekeken\[IdeeënGrafieken.xlsx]Hoofdstuk2(a)'!$C$28:$Y$28</c:f>
              <c:numCache>
                <c:formatCode>General</c:formatCode>
                <c:ptCount val="23"/>
                <c:pt idx="0">
                  <c:v>42.7</c:v>
                </c:pt>
                <c:pt idx="1">
                  <c:v>40.9</c:v>
                </c:pt>
                <c:pt idx="2">
                  <c:v>40.4</c:v>
                </c:pt>
                <c:pt idx="3">
                  <c:v>39.9</c:v>
                </c:pt>
                <c:pt idx="4">
                  <c:v>38.9</c:v>
                </c:pt>
                <c:pt idx="5">
                  <c:v>38.799999999999997</c:v>
                </c:pt>
                <c:pt idx="6">
                  <c:v>40.200000000000003</c:v>
                </c:pt>
                <c:pt idx="7">
                  <c:v>41.6</c:v>
                </c:pt>
                <c:pt idx="8">
                  <c:v>43.4</c:v>
                </c:pt>
                <c:pt idx="9">
                  <c:v>40.799999999999997</c:v>
                </c:pt>
                <c:pt idx="10">
                  <c:v>40.799999999999997</c:v>
                </c:pt>
                <c:pt idx="11">
                  <c:v>40.5</c:v>
                </c:pt>
                <c:pt idx="12">
                  <c:v>40.799999999999997</c:v>
                </c:pt>
                <c:pt idx="13">
                  <c:v>40.4</c:v>
                </c:pt>
                <c:pt idx="14">
                  <c:v>40.1</c:v>
                </c:pt>
                <c:pt idx="15">
                  <c:v>40.5</c:v>
                </c:pt>
                <c:pt idx="16">
                  <c:v>39.700000000000003</c:v>
                </c:pt>
                <c:pt idx="17">
                  <c:v>38.6</c:v>
                </c:pt>
                <c:pt idx="18">
                  <c:v>39.1</c:v>
                </c:pt>
                <c:pt idx="19">
                  <c:v>38.4</c:v>
                </c:pt>
                <c:pt idx="20">
                  <c:v>38.1</c:v>
                </c:pt>
                <c:pt idx="21">
                  <c:v>37.5</c:v>
                </c:pt>
                <c:pt idx="22">
                  <c:v>37.299999999999997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5-4DEC-B84C-5701595781D6}"/>
            </c:ext>
          </c:extLst>
        </c:ser>
        <c:ser>
          <c:idx val="2"/>
          <c:order val="2"/>
          <c:tx>
            <c:strRef>
              <c:f>'H:\DeArchitectuurHerbekeken\[IdeeënGrafieken.xlsx]Hoofdstuk2(a)'!$B$29</c:f>
              <c:strCache>
                <c:ptCount val="1"/>
                <c:pt idx="0">
                  <c:v>tewerkstellingsgraad middengeschoolden 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'H:\DeArchitectuurHerbekeken\[IdeeënGrafieken.xlsx]Hoofdstuk2(a)'!$C$29:$Y$29</c:f>
              <c:numCache>
                <c:formatCode>General</c:formatCode>
                <c:ptCount val="23"/>
                <c:pt idx="0">
                  <c:v>62.4</c:v>
                </c:pt>
                <c:pt idx="1">
                  <c:v>63</c:v>
                </c:pt>
                <c:pt idx="2">
                  <c:v>61.9</c:v>
                </c:pt>
                <c:pt idx="3">
                  <c:v>62.9</c:v>
                </c:pt>
                <c:pt idx="4">
                  <c:v>62.3</c:v>
                </c:pt>
                <c:pt idx="5">
                  <c:v>63.2</c:v>
                </c:pt>
                <c:pt idx="6">
                  <c:v>63</c:v>
                </c:pt>
                <c:pt idx="7">
                  <c:v>64.7</c:v>
                </c:pt>
                <c:pt idx="8">
                  <c:v>66</c:v>
                </c:pt>
                <c:pt idx="9">
                  <c:v>66.2</c:v>
                </c:pt>
                <c:pt idx="10">
                  <c:v>65.7</c:v>
                </c:pt>
                <c:pt idx="11">
                  <c:v>65</c:v>
                </c:pt>
                <c:pt idx="12">
                  <c:v>65.099999999999994</c:v>
                </c:pt>
                <c:pt idx="13">
                  <c:v>65.5</c:v>
                </c:pt>
                <c:pt idx="14">
                  <c:v>65.099999999999994</c:v>
                </c:pt>
                <c:pt idx="15">
                  <c:v>65.900000000000006</c:v>
                </c:pt>
                <c:pt idx="16">
                  <c:v>67</c:v>
                </c:pt>
                <c:pt idx="17">
                  <c:v>65.400000000000006</c:v>
                </c:pt>
                <c:pt idx="18">
                  <c:v>65.7</c:v>
                </c:pt>
                <c:pt idx="19">
                  <c:v>65.599999999999994</c:v>
                </c:pt>
                <c:pt idx="20">
                  <c:v>65.2</c:v>
                </c:pt>
                <c:pt idx="21">
                  <c:v>65.3</c:v>
                </c:pt>
                <c:pt idx="22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5-4DEC-B84C-5701595781D6}"/>
            </c:ext>
          </c:extLst>
        </c:ser>
        <c:ser>
          <c:idx val="3"/>
          <c:order val="3"/>
          <c:tx>
            <c:strRef>
              <c:f>'H:\DeArchitectuurHerbekeken\[IdeeënGrafieken.xlsx]Hoofdstuk2(a)'!$B$30</c:f>
              <c:strCache>
                <c:ptCount val="1"/>
                <c:pt idx="0">
                  <c:v>tewerkstellingsgraad hooggeschoolden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'H:\DeArchitectuurHerbekeken\[IdeeënGrafieken.xlsx]Hoofdstuk2(a)'!$C$30:$Y$30</c:f>
              <c:numCache>
                <c:formatCode>General</c:formatCode>
                <c:ptCount val="23"/>
                <c:pt idx="0">
                  <c:v>83.6</c:v>
                </c:pt>
                <c:pt idx="1">
                  <c:v>82</c:v>
                </c:pt>
                <c:pt idx="2">
                  <c:v>81.5</c:v>
                </c:pt>
                <c:pt idx="3">
                  <c:v>82</c:v>
                </c:pt>
                <c:pt idx="4">
                  <c:v>81.8</c:v>
                </c:pt>
                <c:pt idx="5">
                  <c:v>82.4</c:v>
                </c:pt>
                <c:pt idx="6">
                  <c:v>82.9</c:v>
                </c:pt>
                <c:pt idx="7">
                  <c:v>84.2</c:v>
                </c:pt>
                <c:pt idx="8">
                  <c:v>85.4</c:v>
                </c:pt>
                <c:pt idx="9">
                  <c:v>83.6</c:v>
                </c:pt>
                <c:pt idx="10">
                  <c:v>82.8</c:v>
                </c:pt>
                <c:pt idx="11">
                  <c:v>82.3</c:v>
                </c:pt>
                <c:pt idx="12">
                  <c:v>83.1</c:v>
                </c:pt>
                <c:pt idx="13">
                  <c:v>82.8</c:v>
                </c:pt>
                <c:pt idx="14">
                  <c:v>82.4</c:v>
                </c:pt>
                <c:pt idx="15">
                  <c:v>83.7</c:v>
                </c:pt>
                <c:pt idx="16">
                  <c:v>83</c:v>
                </c:pt>
                <c:pt idx="17">
                  <c:v>81.900000000000006</c:v>
                </c:pt>
                <c:pt idx="18">
                  <c:v>81.900000000000006</c:v>
                </c:pt>
                <c:pt idx="19">
                  <c:v>82</c:v>
                </c:pt>
                <c:pt idx="20">
                  <c:v>81.7</c:v>
                </c:pt>
                <c:pt idx="21">
                  <c:v>81</c:v>
                </c:pt>
                <c:pt idx="22">
                  <c:v>81.900000000000006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55-4DEC-B84C-570159578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82160"/>
        <c:axId val="155796720"/>
      </c:lineChart>
      <c:catAx>
        <c:axId val="15568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5796720"/>
        <c:crosses val="autoZero"/>
        <c:auto val="1"/>
        <c:lblAlgn val="ctr"/>
        <c:lblOffset val="100"/>
        <c:noMultiLvlLbl val="0"/>
      </c:catAx>
      <c:valAx>
        <c:axId val="1557967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68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374242424242425E-2"/>
          <c:y val="0.70718914999438298"/>
          <c:w val="0.94262574791255072"/>
          <c:h val="0.2928108500056170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Duitsland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'H:\DeArchitectuurHerbekeken\[IdeeënGrafieken.xlsx]Hoofdstuk2(a)'!$B$1</c:f>
              <c:strCache>
                <c:ptCount val="1"/>
                <c:pt idx="0">
                  <c:v>Aandeel hoogschoolden in het aantal werkenden 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x"/>
            <c:size val="5"/>
            <c:spPr>
              <a:ln w="12700">
                <a:solidFill>
                  <a:schemeClr val="accent1"/>
                </a:solidFill>
              </a:ln>
            </c:spPr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'H:\DeArchitectuurHerbekeken\[IdeeënGrafieken.xlsx]Hoofdstuk2(a)'!$B$4:$X$4</c:f>
              <c:numCache>
                <c:formatCode>General</c:formatCode>
                <c:ptCount val="23"/>
                <c:pt idx="0">
                  <c:v>20.336005877202918</c:v>
                </c:pt>
                <c:pt idx="1">
                  <c:v>21.197991892699797</c:v>
                </c:pt>
                <c:pt idx="2">
                  <c:v>21.136664320900774</c:v>
                </c:pt>
                <c:pt idx="3">
                  <c:v>23.248422910868026</c:v>
                </c:pt>
                <c:pt idx="4">
                  <c:v>22.987014090972202</c:v>
                </c:pt>
                <c:pt idx="5">
                  <c:v>24.08482583576798</c:v>
                </c:pt>
                <c:pt idx="7">
                  <c:v>23.92116925556202</c:v>
                </c:pt>
                <c:pt idx="8">
                  <c:v>24.390230343527893</c:v>
                </c:pt>
                <c:pt idx="9">
                  <c:v>24.148701887961753</c:v>
                </c:pt>
                <c:pt idx="10">
                  <c:v>23.120093228655541</c:v>
                </c:pt>
                <c:pt idx="11">
                  <c:v>24.805337387045014</c:v>
                </c:pt>
                <c:pt idx="12">
                  <c:v>25.837390249125562</c:v>
                </c:pt>
                <c:pt idx="13">
                  <c:v>26.011097874999656</c:v>
                </c:pt>
                <c:pt idx="14">
                  <c:v>25.168563863183468</c:v>
                </c:pt>
                <c:pt idx="15">
                  <c:v>25.196538778304255</c:v>
                </c:pt>
                <c:pt idx="16">
                  <c:v>26.038789202766054</c:v>
                </c:pt>
                <c:pt idx="17">
                  <c:v>27.241468691645636</c:v>
                </c:pt>
                <c:pt idx="18">
                  <c:v>27.463773254851905</c:v>
                </c:pt>
                <c:pt idx="19">
                  <c:v>28.457579628549045</c:v>
                </c:pt>
                <c:pt idx="20">
                  <c:v>29.025380604687822</c:v>
                </c:pt>
                <c:pt idx="21">
                  <c:v>29.211956521739129</c:v>
                </c:pt>
                <c:pt idx="22">
                  <c:v>27.578859711573799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C6-4521-A631-004CBCD18748}"/>
            </c:ext>
          </c:extLst>
        </c:ser>
        <c:ser>
          <c:idx val="0"/>
          <c:order val="1"/>
          <c:tx>
            <c:strRef>
              <c:f>'H:\DeArchitectuurHerbekeken\[IdeeënGrafieken.xlsx]Hoofdstuk2(a)'!$B$31</c:f>
              <c:strCache>
                <c:ptCount val="1"/>
                <c:pt idx="0">
                  <c:v>tewerkstellingsgraad laaggeschoolden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'H:\DeArchitectuurHerbekeken\[IdeeënGrafieken.xlsx]Hoofdstuk2(a)'!$C$31:$Y$31</c:f>
              <c:numCache>
                <c:formatCode>General</c:formatCode>
                <c:ptCount val="23"/>
                <c:pt idx="0">
                  <c:v>47.8</c:v>
                </c:pt>
                <c:pt idx="1">
                  <c:v>47.7</c:v>
                </c:pt>
                <c:pt idx="2">
                  <c:v>45.8</c:v>
                </c:pt>
                <c:pt idx="3">
                  <c:v>45.2</c:v>
                </c:pt>
                <c:pt idx="4">
                  <c:v>42.8</c:v>
                </c:pt>
                <c:pt idx="5">
                  <c:v>41.7</c:v>
                </c:pt>
                <c:pt idx="7">
                  <c:v>54.5</c:v>
                </c:pt>
                <c:pt idx="8">
                  <c:v>55.3</c:v>
                </c:pt>
                <c:pt idx="9">
                  <c:v>44.9</c:v>
                </c:pt>
                <c:pt idx="10">
                  <c:v>43.6</c:v>
                </c:pt>
                <c:pt idx="11">
                  <c:v>42.6</c:v>
                </c:pt>
                <c:pt idx="12">
                  <c:v>40.700000000000003</c:v>
                </c:pt>
                <c:pt idx="13">
                  <c:v>42.3</c:v>
                </c:pt>
                <c:pt idx="14">
                  <c:v>44.1</c:v>
                </c:pt>
                <c:pt idx="15">
                  <c:v>44.8</c:v>
                </c:pt>
                <c:pt idx="16">
                  <c:v>45.6</c:v>
                </c:pt>
                <c:pt idx="17">
                  <c:v>45.3</c:v>
                </c:pt>
                <c:pt idx="18">
                  <c:v>45.4</c:v>
                </c:pt>
                <c:pt idx="19">
                  <c:v>52.8</c:v>
                </c:pt>
                <c:pt idx="20">
                  <c:v>52.7</c:v>
                </c:pt>
                <c:pt idx="21">
                  <c:v>53.3</c:v>
                </c:pt>
                <c:pt idx="2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C6-4521-A631-004CBCD18748}"/>
            </c:ext>
          </c:extLst>
        </c:ser>
        <c:ser>
          <c:idx val="2"/>
          <c:order val="2"/>
          <c:tx>
            <c:strRef>
              <c:f>'H:\DeArchitectuurHerbekeken\[IdeeënGrafieken.xlsx]Hoofdstuk2(a)'!$B$32</c:f>
              <c:strCache>
                <c:ptCount val="1"/>
                <c:pt idx="0">
                  <c:v>tewerkstellingsgraad middengeschoolden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'H:\DeArchitectuurHerbekeken\[IdeeënGrafieken.xlsx]Hoofdstuk2(a)'!$C$32:$Y$32</c:f>
              <c:numCache>
                <c:formatCode>General</c:formatCode>
                <c:ptCount val="23"/>
                <c:pt idx="0">
                  <c:v>70.5</c:v>
                </c:pt>
                <c:pt idx="1">
                  <c:v>68.8</c:v>
                </c:pt>
                <c:pt idx="2">
                  <c:v>68.8</c:v>
                </c:pt>
                <c:pt idx="3">
                  <c:v>69.2</c:v>
                </c:pt>
                <c:pt idx="4">
                  <c:v>69.2</c:v>
                </c:pt>
                <c:pt idx="5">
                  <c:v>68.5</c:v>
                </c:pt>
                <c:pt idx="7">
                  <c:v>69.7</c:v>
                </c:pt>
                <c:pt idx="8">
                  <c:v>69.900000000000006</c:v>
                </c:pt>
                <c:pt idx="9">
                  <c:v>69.900000000000006</c:v>
                </c:pt>
                <c:pt idx="10">
                  <c:v>69.8</c:v>
                </c:pt>
                <c:pt idx="11">
                  <c:v>69</c:v>
                </c:pt>
                <c:pt idx="12">
                  <c:v>68.2</c:v>
                </c:pt>
                <c:pt idx="13">
                  <c:v>69.400000000000006</c:v>
                </c:pt>
                <c:pt idx="14">
                  <c:v>71.2</c:v>
                </c:pt>
                <c:pt idx="15">
                  <c:v>73.099999999999994</c:v>
                </c:pt>
                <c:pt idx="16">
                  <c:v>74</c:v>
                </c:pt>
                <c:pt idx="17">
                  <c:v>73.900000000000006</c:v>
                </c:pt>
                <c:pt idx="18">
                  <c:v>74.7</c:v>
                </c:pt>
                <c:pt idx="19">
                  <c:v>76.099999999999994</c:v>
                </c:pt>
                <c:pt idx="20">
                  <c:v>76.5</c:v>
                </c:pt>
                <c:pt idx="21">
                  <c:v>77</c:v>
                </c:pt>
                <c:pt idx="22">
                  <c:v>77.7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C6-4521-A631-004CBCD18748}"/>
            </c:ext>
          </c:extLst>
        </c:ser>
        <c:ser>
          <c:idx val="3"/>
          <c:order val="3"/>
          <c:tx>
            <c:strRef>
              <c:f>'H:\DeArchitectuurHerbekeken\[IdeeënGrafieken.xlsx]Hoofdstuk2(a)'!$B$33</c:f>
              <c:strCache>
                <c:ptCount val="1"/>
                <c:pt idx="0">
                  <c:v>tewerkstellingsgraad hooggeschoolden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'H:\DeArchitectuurHerbekeken\[IdeeënGrafieken.xlsx]Hoofdstuk2(a)'!$C$33:$Y$33</c:f>
              <c:numCache>
                <c:formatCode>General</c:formatCode>
                <c:ptCount val="23"/>
                <c:pt idx="0">
                  <c:v>83.5</c:v>
                </c:pt>
                <c:pt idx="1">
                  <c:v>83.4</c:v>
                </c:pt>
                <c:pt idx="2">
                  <c:v>82.5</c:v>
                </c:pt>
                <c:pt idx="3">
                  <c:v>83</c:v>
                </c:pt>
                <c:pt idx="4">
                  <c:v>82.5</c:v>
                </c:pt>
                <c:pt idx="5">
                  <c:v>81.7</c:v>
                </c:pt>
                <c:pt idx="7">
                  <c:v>82.6</c:v>
                </c:pt>
                <c:pt idx="8">
                  <c:v>83</c:v>
                </c:pt>
                <c:pt idx="9">
                  <c:v>83.2</c:v>
                </c:pt>
                <c:pt idx="10">
                  <c:v>83</c:v>
                </c:pt>
                <c:pt idx="11">
                  <c:v>82.9</c:v>
                </c:pt>
                <c:pt idx="12">
                  <c:v>82.6</c:v>
                </c:pt>
                <c:pt idx="13">
                  <c:v>82.8</c:v>
                </c:pt>
                <c:pt idx="14">
                  <c:v>84.2</c:v>
                </c:pt>
                <c:pt idx="15">
                  <c:v>85.3</c:v>
                </c:pt>
                <c:pt idx="16">
                  <c:v>85.7</c:v>
                </c:pt>
                <c:pt idx="17">
                  <c:v>86.3</c:v>
                </c:pt>
                <c:pt idx="18">
                  <c:v>86.7</c:v>
                </c:pt>
                <c:pt idx="19">
                  <c:v>87.8</c:v>
                </c:pt>
                <c:pt idx="20">
                  <c:v>87.7</c:v>
                </c:pt>
                <c:pt idx="21">
                  <c:v>87.6</c:v>
                </c:pt>
                <c:pt idx="22">
                  <c:v>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6-4521-A631-004CBCD18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11824"/>
        <c:axId val="97516528"/>
      </c:lineChart>
      <c:catAx>
        <c:axId val="9751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7516528"/>
        <c:crosses val="autoZero"/>
        <c:auto val="1"/>
        <c:lblAlgn val="ctr"/>
        <c:lblOffset val="100"/>
        <c:noMultiLvlLbl val="0"/>
      </c:catAx>
      <c:valAx>
        <c:axId val="9751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1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Nederland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'H:\DeArchitectuurHerbekeken\[IdeeënGrafieken.xlsx]Hoofdstuk2(a)'!$B$1</c:f>
              <c:strCache>
                <c:ptCount val="1"/>
                <c:pt idx="0">
                  <c:v>Aandeel hoogschoolden in het aantal werkenden 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x"/>
            <c:size val="5"/>
            <c:spPr>
              <a:ln w="12700">
                <a:solidFill>
                  <a:schemeClr val="accent1"/>
                </a:solidFill>
              </a:ln>
            </c:spPr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'H:\DeArchitectuurHerbekeken\[IdeeënGrafieken.xlsx]Hoofdstuk2(a)'!$B$5:$X$5</c:f>
              <c:numCache>
                <c:formatCode>General</c:formatCode>
                <c:ptCount val="23"/>
                <c:pt idx="4">
                  <c:v>23.715029751080206</c:v>
                </c:pt>
                <c:pt idx="5">
                  <c:v>24.867034339522025</c:v>
                </c:pt>
                <c:pt idx="6">
                  <c:v>23.214601679574251</c:v>
                </c:pt>
                <c:pt idx="7">
                  <c:v>23.753906456909792</c:v>
                </c:pt>
                <c:pt idx="8">
                  <c:v>24.291295715109204</c:v>
                </c:pt>
                <c:pt idx="9">
                  <c:v>23.887242211633463</c:v>
                </c:pt>
                <c:pt idx="10">
                  <c:v>24.562834439377649</c:v>
                </c:pt>
                <c:pt idx="11">
                  <c:v>27.137694208820278</c:v>
                </c:pt>
                <c:pt idx="12">
                  <c:v>29.368331625896403</c:v>
                </c:pt>
                <c:pt idx="13">
                  <c:v>30.27092458787266</c:v>
                </c:pt>
                <c:pt idx="14">
                  <c:v>30.046614327772325</c:v>
                </c:pt>
                <c:pt idx="15">
                  <c:v>30.417849995805923</c:v>
                </c:pt>
                <c:pt idx="16">
                  <c:v>31.456374887807641</c:v>
                </c:pt>
                <c:pt idx="17">
                  <c:v>32.032119762181111</c:v>
                </c:pt>
                <c:pt idx="18">
                  <c:v>31.912384980977045</c:v>
                </c:pt>
                <c:pt idx="19">
                  <c:v>32.230563528863378</c:v>
                </c:pt>
                <c:pt idx="20">
                  <c:v>32.990396966175304</c:v>
                </c:pt>
                <c:pt idx="21">
                  <c:v>33.957747174095466</c:v>
                </c:pt>
                <c:pt idx="22">
                  <c:v>34.869527308961821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A-4BE5-946F-E72D866C94B3}"/>
            </c:ext>
          </c:extLst>
        </c:ser>
        <c:ser>
          <c:idx val="0"/>
          <c:order val="1"/>
          <c:tx>
            <c:strRef>
              <c:f>'H:\DeArchitectuurHerbekeken\[IdeeënGrafieken.xlsx]Hoofdstuk2(a)'!$B$34</c:f>
              <c:strCache>
                <c:ptCount val="1"/>
                <c:pt idx="0">
                  <c:v>tewerkstellingsgraad laaggeschoolden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'H:\DeArchitectuurHerbekeken\[IdeeënGrafieken.xlsx]Hoofdstuk2(a)'!$C$34:$Y$34</c:f>
              <c:numCache>
                <c:formatCode>General</c:formatCode>
                <c:ptCount val="23"/>
                <c:pt idx="4">
                  <c:v>51.3</c:v>
                </c:pt>
                <c:pt idx="5">
                  <c:v>53.5</c:v>
                </c:pt>
                <c:pt idx="6">
                  <c:v>54.9</c:v>
                </c:pt>
                <c:pt idx="7">
                  <c:v>56.6</c:v>
                </c:pt>
                <c:pt idx="8">
                  <c:v>59</c:v>
                </c:pt>
                <c:pt idx="9">
                  <c:v>61</c:v>
                </c:pt>
                <c:pt idx="10">
                  <c:v>61.7</c:v>
                </c:pt>
                <c:pt idx="11">
                  <c:v>59.4</c:v>
                </c:pt>
                <c:pt idx="12">
                  <c:v>58.5</c:v>
                </c:pt>
                <c:pt idx="13">
                  <c:v>58.4</c:v>
                </c:pt>
                <c:pt idx="14">
                  <c:v>59.4</c:v>
                </c:pt>
                <c:pt idx="15">
                  <c:v>61</c:v>
                </c:pt>
                <c:pt idx="16">
                  <c:v>62.8</c:v>
                </c:pt>
                <c:pt idx="17">
                  <c:v>62.2</c:v>
                </c:pt>
                <c:pt idx="18">
                  <c:v>59.2</c:v>
                </c:pt>
                <c:pt idx="19">
                  <c:v>58.9</c:v>
                </c:pt>
                <c:pt idx="20">
                  <c:v>58.8</c:v>
                </c:pt>
                <c:pt idx="21">
                  <c:v>57.2</c:v>
                </c:pt>
                <c:pt idx="22">
                  <c:v>55.6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A-4BE5-946F-E72D866C94B3}"/>
            </c:ext>
          </c:extLst>
        </c:ser>
        <c:ser>
          <c:idx val="1"/>
          <c:order val="2"/>
          <c:tx>
            <c:strRef>
              <c:f>'H:\DeArchitectuurHerbekeken\[IdeeënGrafieken.xlsx]Hoofdstuk2(a)'!$B$35</c:f>
              <c:strCache>
                <c:ptCount val="1"/>
                <c:pt idx="0">
                  <c:v>tewerkstellingsgraad middengeschoolden 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'H:\DeArchitectuurHerbekeken\[IdeeënGrafieken.xlsx]Hoofdstuk2(a)'!$C$35:$Y$35</c:f>
              <c:numCache>
                <c:formatCode>General</c:formatCode>
                <c:ptCount val="23"/>
                <c:pt idx="4">
                  <c:v>73.7</c:v>
                </c:pt>
                <c:pt idx="5">
                  <c:v>75.2</c:v>
                </c:pt>
                <c:pt idx="6">
                  <c:v>75.900000000000006</c:v>
                </c:pt>
                <c:pt idx="7">
                  <c:v>77.7</c:v>
                </c:pt>
                <c:pt idx="8">
                  <c:v>79</c:v>
                </c:pt>
                <c:pt idx="9">
                  <c:v>79.8</c:v>
                </c:pt>
                <c:pt idx="10">
                  <c:v>79.8</c:v>
                </c:pt>
                <c:pt idx="11">
                  <c:v>79.099999999999994</c:v>
                </c:pt>
                <c:pt idx="12">
                  <c:v>77.400000000000006</c:v>
                </c:pt>
                <c:pt idx="13">
                  <c:v>77.400000000000006</c:v>
                </c:pt>
                <c:pt idx="14">
                  <c:v>78.7</c:v>
                </c:pt>
                <c:pt idx="15">
                  <c:v>79.900000000000006</c:v>
                </c:pt>
                <c:pt idx="16">
                  <c:v>80.900000000000006</c:v>
                </c:pt>
                <c:pt idx="17">
                  <c:v>80.900000000000006</c:v>
                </c:pt>
                <c:pt idx="18">
                  <c:v>78.7</c:v>
                </c:pt>
                <c:pt idx="19">
                  <c:v>77.7</c:v>
                </c:pt>
                <c:pt idx="20">
                  <c:v>77.599999999999994</c:v>
                </c:pt>
                <c:pt idx="21">
                  <c:v>76.2</c:v>
                </c:pt>
                <c:pt idx="2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DA-4BE5-946F-E72D866C94B3}"/>
            </c:ext>
          </c:extLst>
        </c:ser>
        <c:ser>
          <c:idx val="3"/>
          <c:order val="3"/>
          <c:tx>
            <c:strRef>
              <c:f>'H:\DeArchitectuurHerbekeken\[IdeeënGrafieken.xlsx]Hoofdstuk2(a)'!$B$36</c:f>
              <c:strCache>
                <c:ptCount val="1"/>
                <c:pt idx="0">
                  <c:v>tewerkstellingsgraad hooggeschoolden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'H:\DeArchitectuurHerbekeken\[IdeeënGrafieken.xlsx]Hoofdstuk2(a)'!$C$27:$Y$27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'H:\DeArchitectuurHerbekeken\[IdeeënGrafieken.xlsx]Hoofdstuk2(a)'!$C$36:$Y$36</c:f>
              <c:numCache>
                <c:formatCode>General</c:formatCode>
                <c:ptCount val="23"/>
                <c:pt idx="4">
                  <c:v>81.599999999999994</c:v>
                </c:pt>
                <c:pt idx="5">
                  <c:v>83.2</c:v>
                </c:pt>
                <c:pt idx="6">
                  <c:v>86.8</c:v>
                </c:pt>
                <c:pt idx="7">
                  <c:v>87.4</c:v>
                </c:pt>
                <c:pt idx="8">
                  <c:v>86.2</c:v>
                </c:pt>
                <c:pt idx="9">
                  <c:v>86.8</c:v>
                </c:pt>
                <c:pt idx="10">
                  <c:v>86.8</c:v>
                </c:pt>
                <c:pt idx="11">
                  <c:v>85.8</c:v>
                </c:pt>
                <c:pt idx="12">
                  <c:v>85.4</c:v>
                </c:pt>
                <c:pt idx="13">
                  <c:v>85.4</c:v>
                </c:pt>
                <c:pt idx="14">
                  <c:v>86.2</c:v>
                </c:pt>
                <c:pt idx="15">
                  <c:v>87.5</c:v>
                </c:pt>
                <c:pt idx="16">
                  <c:v>87.9</c:v>
                </c:pt>
                <c:pt idx="17">
                  <c:v>87.6</c:v>
                </c:pt>
                <c:pt idx="18">
                  <c:v>86.6</c:v>
                </c:pt>
                <c:pt idx="19">
                  <c:v>86.2</c:v>
                </c:pt>
                <c:pt idx="20">
                  <c:v>86.6</c:v>
                </c:pt>
                <c:pt idx="21">
                  <c:v>86.9</c:v>
                </c:pt>
                <c:pt idx="22">
                  <c:v>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DA-4BE5-946F-E72D866C9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15744"/>
        <c:axId val="97516920"/>
      </c:lineChart>
      <c:catAx>
        <c:axId val="975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7516920"/>
        <c:crosses val="autoZero"/>
        <c:auto val="1"/>
        <c:lblAlgn val="ctr"/>
        <c:lblOffset val="100"/>
        <c:noMultiLvlLbl val="0"/>
      </c:catAx>
      <c:valAx>
        <c:axId val="97516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1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Zweden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'H:\DeArchitectuurHerbekeken\[IdeeënGrafieken.xlsx]Hoofdstuk2(a)'!$B$40</c:f>
              <c:strCache>
                <c:ptCount val="1"/>
                <c:pt idx="0">
                  <c:v>tewerkstellingsgraad laaggeschoolden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'[1]Hoofdstuk2(a)'!$C$27:$Y$27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'[1]Hoofdstuk2(a)'!$C$40:$Y$40</c:f>
              <c:numCache>
                <c:formatCode>General</c:formatCode>
                <c:ptCount val="23"/>
                <c:pt idx="3">
                  <c:v>58.9</c:v>
                </c:pt>
                <c:pt idx="4">
                  <c:v>57.1</c:v>
                </c:pt>
                <c:pt idx="5">
                  <c:v>51.5</c:v>
                </c:pt>
                <c:pt idx="6">
                  <c:v>54.3</c:v>
                </c:pt>
                <c:pt idx="7">
                  <c:v>55</c:v>
                </c:pt>
                <c:pt idx="8">
                  <c:v>55.7</c:v>
                </c:pt>
                <c:pt idx="9">
                  <c:v>59.3</c:v>
                </c:pt>
                <c:pt idx="10">
                  <c:v>58.2</c:v>
                </c:pt>
                <c:pt idx="11">
                  <c:v>57</c:v>
                </c:pt>
                <c:pt idx="12">
                  <c:v>54.6</c:v>
                </c:pt>
                <c:pt idx="13">
                  <c:v>52.5</c:v>
                </c:pt>
                <c:pt idx="14">
                  <c:v>51</c:v>
                </c:pt>
                <c:pt idx="15">
                  <c:v>50.6</c:v>
                </c:pt>
                <c:pt idx="16">
                  <c:v>49.5</c:v>
                </c:pt>
                <c:pt idx="17">
                  <c:v>46.7</c:v>
                </c:pt>
                <c:pt idx="18">
                  <c:v>46</c:v>
                </c:pt>
                <c:pt idx="19">
                  <c:v>46.9</c:v>
                </c:pt>
                <c:pt idx="20">
                  <c:v>46.3</c:v>
                </c:pt>
                <c:pt idx="21">
                  <c:v>45.5</c:v>
                </c:pt>
                <c:pt idx="22">
                  <c:v>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62-4D88-A9DC-184595183311}"/>
            </c:ext>
          </c:extLst>
        </c:ser>
        <c:ser>
          <c:idx val="1"/>
          <c:order val="1"/>
          <c:tx>
            <c:strRef>
              <c:f>'H:\DeArchitectuurHerbekeken\[IdeeënGrafieken.xlsx]Hoofdstuk2(a)'!$B$41</c:f>
              <c:strCache>
                <c:ptCount val="1"/>
                <c:pt idx="0">
                  <c:v>tewerkstellingsgraad middengeschoolden 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'[1]Hoofdstuk2(a)'!$C$27:$Y$27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'[1]Hoofdstuk2(a)'!$C$41:$Y$41</c:f>
              <c:numCache>
                <c:formatCode>General</c:formatCode>
                <c:ptCount val="23"/>
                <c:pt idx="3">
                  <c:v>77.400000000000006</c:v>
                </c:pt>
                <c:pt idx="4">
                  <c:v>74.400000000000006</c:v>
                </c:pt>
                <c:pt idx="5">
                  <c:v>73.8</c:v>
                </c:pt>
                <c:pt idx="6">
                  <c:v>74.5</c:v>
                </c:pt>
                <c:pt idx="7">
                  <c:v>76.599999999999994</c:v>
                </c:pt>
                <c:pt idx="8">
                  <c:v>77.5</c:v>
                </c:pt>
                <c:pt idx="9">
                  <c:v>79.8</c:v>
                </c:pt>
                <c:pt idx="10">
                  <c:v>79.599999999999994</c:v>
                </c:pt>
                <c:pt idx="11">
                  <c:v>79.099999999999994</c:v>
                </c:pt>
                <c:pt idx="12">
                  <c:v>78.099999999999994</c:v>
                </c:pt>
                <c:pt idx="13">
                  <c:v>78.599999999999994</c:v>
                </c:pt>
                <c:pt idx="14">
                  <c:v>79.7</c:v>
                </c:pt>
                <c:pt idx="15">
                  <c:v>81.2</c:v>
                </c:pt>
                <c:pt idx="16">
                  <c:v>81.3</c:v>
                </c:pt>
                <c:pt idx="17">
                  <c:v>78.3</c:v>
                </c:pt>
                <c:pt idx="18">
                  <c:v>78</c:v>
                </c:pt>
                <c:pt idx="19">
                  <c:v>79.599999999999994</c:v>
                </c:pt>
                <c:pt idx="20">
                  <c:v>79.7</c:v>
                </c:pt>
                <c:pt idx="21">
                  <c:v>80.3</c:v>
                </c:pt>
                <c:pt idx="22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62-4D88-A9DC-184595183311}"/>
            </c:ext>
          </c:extLst>
        </c:ser>
        <c:ser>
          <c:idx val="2"/>
          <c:order val="2"/>
          <c:tx>
            <c:strRef>
              <c:f>'H:\DeArchitectuurHerbekeken\[IdeeënGrafieken.xlsx]Hoofdstuk2(a)'!$B$42</c:f>
              <c:strCache>
                <c:ptCount val="1"/>
                <c:pt idx="0">
                  <c:v>tewerkstellingsgraad hooggeschoolden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'[1]Hoofdstuk2(a)'!$C$27:$Y$27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'[1]Hoofdstuk2(a)'!$C$42:$Y$42</c:f>
              <c:numCache>
                <c:formatCode>General</c:formatCode>
                <c:ptCount val="23"/>
                <c:pt idx="3">
                  <c:v>87.6</c:v>
                </c:pt>
                <c:pt idx="4">
                  <c:v>84.6</c:v>
                </c:pt>
                <c:pt idx="5">
                  <c:v>82.5</c:v>
                </c:pt>
                <c:pt idx="6">
                  <c:v>81.400000000000006</c:v>
                </c:pt>
                <c:pt idx="7">
                  <c:v>83.2</c:v>
                </c:pt>
                <c:pt idx="8">
                  <c:v>82.7</c:v>
                </c:pt>
                <c:pt idx="9">
                  <c:v>86.3</c:v>
                </c:pt>
                <c:pt idx="10">
                  <c:v>86.2</c:v>
                </c:pt>
                <c:pt idx="11">
                  <c:v>85.9</c:v>
                </c:pt>
                <c:pt idx="12">
                  <c:v>85.3</c:v>
                </c:pt>
                <c:pt idx="13">
                  <c:v>86</c:v>
                </c:pt>
                <c:pt idx="14">
                  <c:v>85.8</c:v>
                </c:pt>
                <c:pt idx="15">
                  <c:v>87.2</c:v>
                </c:pt>
                <c:pt idx="16">
                  <c:v>87.7</c:v>
                </c:pt>
                <c:pt idx="17">
                  <c:v>86.6</c:v>
                </c:pt>
                <c:pt idx="18">
                  <c:v>86.3</c:v>
                </c:pt>
                <c:pt idx="19">
                  <c:v>86.9</c:v>
                </c:pt>
                <c:pt idx="20">
                  <c:v>87</c:v>
                </c:pt>
                <c:pt idx="21">
                  <c:v>87.3</c:v>
                </c:pt>
                <c:pt idx="22">
                  <c:v>87.3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62-4D88-A9DC-184595183311}"/>
            </c:ext>
          </c:extLst>
        </c:ser>
        <c:ser>
          <c:idx val="3"/>
          <c:order val="3"/>
          <c:tx>
            <c:strRef>
              <c:f>'H:\DeArchitectuurHerbekeken\[IdeeënGrafieken.xlsx]Hoofdstuk2(a)'!$B$1</c:f>
              <c:strCache>
                <c:ptCount val="1"/>
                <c:pt idx="0">
                  <c:v>Aandeel hoogschoolden in het aantal werkenden 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x"/>
            <c:size val="5"/>
            <c:spPr>
              <a:ln w="19050">
                <a:solidFill>
                  <a:schemeClr val="accent1"/>
                </a:solidFill>
              </a:ln>
            </c:spPr>
          </c:marker>
          <c:dPt>
            <c:idx val="9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062-4D88-A9DC-184595183311}"/>
              </c:ext>
            </c:extLst>
          </c:dPt>
          <c:cat>
            <c:numRef>
              <c:f>'[1]Hoofdstuk2(a)'!$C$27:$Y$27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'[1]Hoofdstuk2(a)'!$B$7:$X$7</c:f>
              <c:numCache>
                <c:formatCode>General</c:formatCode>
                <c:ptCount val="23"/>
                <c:pt idx="3">
                  <c:v>27.82062554955408</c:v>
                </c:pt>
                <c:pt idx="4">
                  <c:v>27.506367804381053</c:v>
                </c:pt>
                <c:pt idx="5">
                  <c:v>27.614260545134211</c:v>
                </c:pt>
                <c:pt idx="6">
                  <c:v>28.781404448105434</c:v>
                </c:pt>
                <c:pt idx="7">
                  <c:v>29.572743646187718</c:v>
                </c:pt>
                <c:pt idx="8">
                  <c:v>30.251333201659094</c:v>
                </c:pt>
                <c:pt idx="9">
                  <c:v>25.179872975696643</c:v>
                </c:pt>
                <c:pt idx="10">
                  <c:v>25.960435444223346</c:v>
                </c:pt>
                <c:pt idx="11">
                  <c:v>26.885414475683007</c:v>
                </c:pt>
                <c:pt idx="12">
                  <c:v>27.947557064704771</c:v>
                </c:pt>
                <c:pt idx="13">
                  <c:v>29.499063670411985</c:v>
                </c:pt>
                <c:pt idx="14">
                  <c:v>30.147751556791292</c:v>
                </c:pt>
                <c:pt idx="15">
                  <c:v>30.759212269552915</c:v>
                </c:pt>
                <c:pt idx="16">
                  <c:v>31.454448351061458</c:v>
                </c:pt>
                <c:pt idx="17">
                  <c:v>32.86423464043358</c:v>
                </c:pt>
                <c:pt idx="18">
                  <c:v>33.635393245667821</c:v>
                </c:pt>
                <c:pt idx="19">
                  <c:v>34.196660812342991</c:v>
                </c:pt>
                <c:pt idx="20">
                  <c:v>35.333510732659214</c:v>
                </c:pt>
                <c:pt idx="21">
                  <c:v>36.767450541246731</c:v>
                </c:pt>
                <c:pt idx="22">
                  <c:v>38.227297444263186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62-4D88-A9DC-184595183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17704"/>
        <c:axId val="97518096"/>
      </c:lineChart>
      <c:catAx>
        <c:axId val="9751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7518096"/>
        <c:crosses val="autoZero"/>
        <c:auto val="1"/>
        <c:lblAlgn val="ctr"/>
        <c:lblOffset val="100"/>
        <c:noMultiLvlLbl val="0"/>
      </c:catAx>
      <c:valAx>
        <c:axId val="9751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17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'C:\Users\LBuysse\Dropbox\AWS\Excelbestanden\[Hoofdstuk 6 update 2014.xlsx]Grafiek6.18'!$B$3</c:f>
              <c:strCache>
                <c:ptCount val="1"/>
                <c:pt idx="0">
                  <c:v>Laag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[1]Grafiek6.18!$A$4:$A$48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[1]Grafiek6.18!$B$4:$B$48</c:f>
              <c:numCache>
                <c:formatCode>General</c:formatCode>
                <c:ptCount val="45"/>
                <c:pt idx="0">
                  <c:v>3</c:v>
                </c:pt>
                <c:pt idx="7">
                  <c:v>7</c:v>
                </c:pt>
                <c:pt idx="11">
                  <c:v>12</c:v>
                </c:pt>
                <c:pt idx="16">
                  <c:v>12.747927723008553</c:v>
                </c:pt>
                <c:pt idx="17">
                  <c:v>12.713763244174785</c:v>
                </c:pt>
                <c:pt idx="18">
                  <c:v>12.411330905663585</c:v>
                </c:pt>
                <c:pt idx="19">
                  <c:v>9.6591226997160948</c:v>
                </c:pt>
                <c:pt idx="20">
                  <c:v>8.4383888698142435</c:v>
                </c:pt>
                <c:pt idx="21">
                  <c:v>8.4969077197713734</c:v>
                </c:pt>
                <c:pt idx="22">
                  <c:v>9.7937411562454937</c:v>
                </c:pt>
                <c:pt idx="23">
                  <c:v>11.750439029911343</c:v>
                </c:pt>
                <c:pt idx="24">
                  <c:v>14.033455415155876</c:v>
                </c:pt>
                <c:pt idx="25">
                  <c:v>13.562229581589994</c:v>
                </c:pt>
                <c:pt idx="26">
                  <c:v>14.509542127315331</c:v>
                </c:pt>
                <c:pt idx="27">
                  <c:v>14.014929944319668</c:v>
                </c:pt>
                <c:pt idx="28">
                  <c:v>14.433027809740445</c:v>
                </c:pt>
                <c:pt idx="29">
                  <c:v>13.499702972410674</c:v>
                </c:pt>
                <c:pt idx="30">
                  <c:v>11.036724440423461</c:v>
                </c:pt>
                <c:pt idx="31">
                  <c:v>9.9517574152628328</c:v>
                </c:pt>
                <c:pt idx="32">
                  <c:v>11.622355175689092</c:v>
                </c:pt>
                <c:pt idx="33">
                  <c:v>12.440617198941384</c:v>
                </c:pt>
                <c:pt idx="34">
                  <c:v>13.157747810919334</c:v>
                </c:pt>
                <c:pt idx="35">
                  <c:v>13.859640430656928</c:v>
                </c:pt>
                <c:pt idx="36">
                  <c:v>13.831093989857992</c:v>
                </c:pt>
                <c:pt idx="37">
                  <c:v>12.797057137951937</c:v>
                </c:pt>
                <c:pt idx="38">
                  <c:v>12.401216588209454</c:v>
                </c:pt>
                <c:pt idx="39">
                  <c:v>13.550913121958658</c:v>
                </c:pt>
                <c:pt idx="40">
                  <c:v>15.23509672060341</c:v>
                </c:pt>
                <c:pt idx="41">
                  <c:v>13.866215029672823</c:v>
                </c:pt>
                <c:pt idx="42">
                  <c:v>13.993430185993439</c:v>
                </c:pt>
                <c:pt idx="43">
                  <c:v>15.760481909085074</c:v>
                </c:pt>
                <c:pt idx="44">
                  <c:v>16.156150400678619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0-4450-9933-7D0CE3F64413}"/>
            </c:ext>
          </c:extLst>
        </c:ser>
        <c:ser>
          <c:idx val="1"/>
          <c:order val="1"/>
          <c:tx>
            <c:strRef>
              <c:f>'C:\Users\LBuysse\Dropbox\AWS\Excelbestanden\[Hoofdstuk 6 update 2014.xlsx]Grafiek6.18'!$C$3</c:f>
              <c:strCache>
                <c:ptCount val="1"/>
                <c:pt idx="0">
                  <c:v>Midden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[1]Grafiek6.18!$A$4:$A$48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[1]Grafiek6.18!$C$4:$C$48</c:f>
              <c:numCache>
                <c:formatCode>General</c:formatCode>
                <c:ptCount val="45"/>
                <c:pt idx="0">
                  <c:v>3.2</c:v>
                </c:pt>
                <c:pt idx="7">
                  <c:v>6</c:v>
                </c:pt>
                <c:pt idx="11">
                  <c:v>8.6</c:v>
                </c:pt>
                <c:pt idx="16">
                  <c:v>9.2219184434406394</c:v>
                </c:pt>
                <c:pt idx="17">
                  <c:v>8.6483539827090574</c:v>
                </c:pt>
                <c:pt idx="18">
                  <c:v>6.7029076366942055</c:v>
                </c:pt>
                <c:pt idx="19">
                  <c:v>5.621302700323576</c:v>
                </c:pt>
                <c:pt idx="20">
                  <c:v>5.4748484146374352</c:v>
                </c:pt>
                <c:pt idx="21">
                  <c:v>5.60269333235766</c:v>
                </c:pt>
                <c:pt idx="22">
                  <c:v>6.0741422287926126</c:v>
                </c:pt>
                <c:pt idx="23">
                  <c:v>7.317541114785536</c:v>
                </c:pt>
                <c:pt idx="24">
                  <c:v>8.8998409039954147</c:v>
                </c:pt>
                <c:pt idx="25">
                  <c:v>9.0422008900146462</c:v>
                </c:pt>
                <c:pt idx="26">
                  <c:v>9.1764044026464333</c:v>
                </c:pt>
                <c:pt idx="27">
                  <c:v>8.3961654863231416</c:v>
                </c:pt>
                <c:pt idx="28">
                  <c:v>8.7609890887984729</c:v>
                </c:pt>
                <c:pt idx="29">
                  <c:v>7.9872464353881814</c:v>
                </c:pt>
                <c:pt idx="30">
                  <c:v>6.7333706901660157</c:v>
                </c:pt>
                <c:pt idx="31">
                  <c:v>6.6306522966057146</c:v>
                </c:pt>
                <c:pt idx="32">
                  <c:v>7.3483639171667612</c:v>
                </c:pt>
                <c:pt idx="33">
                  <c:v>8.3883110416941999</c:v>
                </c:pt>
                <c:pt idx="34">
                  <c:v>8.5249210109828031</c:v>
                </c:pt>
                <c:pt idx="35">
                  <c:v>8.5152552662042762</c:v>
                </c:pt>
                <c:pt idx="36">
                  <c:v>8.1149340156843124</c:v>
                </c:pt>
                <c:pt idx="37">
                  <c:v>7.5905884606464049</c:v>
                </c:pt>
                <c:pt idx="38">
                  <c:v>6.9531336505056665</c:v>
                </c:pt>
                <c:pt idx="39">
                  <c:v>8.0707408194205303</c:v>
                </c:pt>
                <c:pt idx="40">
                  <c:v>8.1344453767751297</c:v>
                </c:pt>
                <c:pt idx="41">
                  <c:v>6.7745459158323209</c:v>
                </c:pt>
                <c:pt idx="42">
                  <c:v>7.7633502207710956</c:v>
                </c:pt>
                <c:pt idx="43">
                  <c:v>8.2137934797473857</c:v>
                </c:pt>
                <c:pt idx="44">
                  <c:v>8.7936010280839447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0-4450-9933-7D0CE3F64413}"/>
            </c:ext>
          </c:extLst>
        </c:ser>
        <c:ser>
          <c:idx val="2"/>
          <c:order val="2"/>
          <c:tx>
            <c:strRef>
              <c:f>'C:\Users\LBuysse\Dropbox\AWS\Excelbestanden\[Hoofdstuk 6 update 2014.xlsx]Grafiek6.18'!$D$3</c:f>
              <c:strCache>
                <c:ptCount val="1"/>
                <c:pt idx="0">
                  <c:v>Hoog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[1]Grafiek6.18!$A$4:$A$48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[1]Grafiek6.18!$D$4:$D$48</c:f>
              <c:numCache>
                <c:formatCode>General</c:formatCode>
                <c:ptCount val="45"/>
                <c:pt idx="0">
                  <c:v>2.85</c:v>
                </c:pt>
                <c:pt idx="7">
                  <c:v>3.8</c:v>
                </c:pt>
                <c:pt idx="11">
                  <c:v>3.45</c:v>
                </c:pt>
                <c:pt idx="16">
                  <c:v>4.7504065037477945</c:v>
                </c:pt>
                <c:pt idx="17">
                  <c:v>3.946332923577339</c:v>
                </c:pt>
                <c:pt idx="18">
                  <c:v>3.3191122382721288</c:v>
                </c:pt>
                <c:pt idx="19">
                  <c:v>2.4591299625577876</c:v>
                </c:pt>
                <c:pt idx="20">
                  <c:v>3.032443556284905</c:v>
                </c:pt>
                <c:pt idx="21">
                  <c:v>2.7566135380182173</c:v>
                </c:pt>
                <c:pt idx="22">
                  <c:v>2.9659017655891797</c:v>
                </c:pt>
                <c:pt idx="23">
                  <c:v>3.8571271688996269</c:v>
                </c:pt>
                <c:pt idx="24">
                  <c:v>4.5711849813596874</c:v>
                </c:pt>
                <c:pt idx="25">
                  <c:v>3.8035127773703006</c:v>
                </c:pt>
                <c:pt idx="26">
                  <c:v>4.1696125386344089</c:v>
                </c:pt>
                <c:pt idx="27">
                  <c:v>3.6604154717526454</c:v>
                </c:pt>
                <c:pt idx="28">
                  <c:v>3.5362856772803806</c:v>
                </c:pt>
                <c:pt idx="29">
                  <c:v>3.794061294395437</c:v>
                </c:pt>
                <c:pt idx="30">
                  <c:v>3.3139202209595577</c:v>
                </c:pt>
                <c:pt idx="31">
                  <c:v>3.4863876324668306</c:v>
                </c:pt>
                <c:pt idx="32">
                  <c:v>4.1163396198442355</c:v>
                </c:pt>
                <c:pt idx="33">
                  <c:v>4.4264094482905296</c:v>
                </c:pt>
                <c:pt idx="34">
                  <c:v>4.6734590414791537</c:v>
                </c:pt>
                <c:pt idx="35">
                  <c:v>4.4304823721413458</c:v>
                </c:pt>
                <c:pt idx="36">
                  <c:v>4.5004260592719625</c:v>
                </c:pt>
                <c:pt idx="37">
                  <c:v>3.7641338036500533</c:v>
                </c:pt>
                <c:pt idx="38">
                  <c:v>3.6264341196018202</c:v>
                </c:pt>
                <c:pt idx="39">
                  <c:v>4.4785512165891568</c:v>
                </c:pt>
                <c:pt idx="40">
                  <c:v>4.4475499024259655</c:v>
                </c:pt>
                <c:pt idx="41">
                  <c:v>3.7925470352963142</c:v>
                </c:pt>
                <c:pt idx="42">
                  <c:v>3.9357029249503546</c:v>
                </c:pt>
                <c:pt idx="43">
                  <c:v>4.9078321566492447</c:v>
                </c:pt>
                <c:pt idx="44">
                  <c:v>4.6705274948420072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E0-4450-9933-7D0CE3F64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97744"/>
        <c:axId val="158998136"/>
      </c:lineChart>
      <c:catAx>
        <c:axId val="1589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8136"/>
        <c:crosses val="autoZero"/>
        <c:auto val="1"/>
        <c:lblAlgn val="ctr"/>
        <c:lblOffset val="100"/>
        <c:noMultiLvlLbl val="0"/>
      </c:catAx>
      <c:valAx>
        <c:axId val="15899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76F5-A80F-4255-B027-693B71F705D5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9AE8D-2F41-4A37-8CC5-7E26DD27CE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69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None/>
            </a:pPr>
            <a:r>
              <a:rPr lang="nl-BE" sz="2800" dirty="0" smtClean="0"/>
              <a:t>Minimum NETTO</a:t>
            </a:r>
            <a:r>
              <a:rPr lang="nl-BE" sz="2800" baseline="0" dirty="0" smtClean="0"/>
              <a:t> INKOMENS berekend met </a:t>
            </a:r>
            <a:r>
              <a:rPr lang="nl-BE" sz="2800" dirty="0" smtClean="0"/>
              <a:t>MOTYFF -</a:t>
            </a:r>
            <a:r>
              <a:rPr lang="nl-BE" sz="2800" baseline="0" dirty="0" smtClean="0"/>
              <a:t> r</a:t>
            </a:r>
            <a:r>
              <a:rPr lang="nl-BE" sz="2800" dirty="0" smtClean="0"/>
              <a:t>ekening houdende met: </a:t>
            </a:r>
          </a:p>
          <a:p>
            <a:pPr>
              <a:buClr>
                <a:schemeClr val="tx1"/>
              </a:buClr>
            </a:pPr>
            <a:r>
              <a:rPr lang="nl-BE" sz="2400" b="1" dirty="0" smtClean="0"/>
              <a:t>Uitkeringen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nl-BE" sz="2400" dirty="0" smtClean="0"/>
              <a:t>Leefloon, werkloosheidsuitkering, invaliditeitsuitkering</a:t>
            </a:r>
            <a:endParaRPr lang="fr-BE" sz="2400" b="1" dirty="0" smtClean="0"/>
          </a:p>
          <a:p>
            <a:pPr>
              <a:buClr>
                <a:schemeClr val="tx1"/>
              </a:buClr>
            </a:pPr>
            <a:r>
              <a:rPr lang="fr-BE" sz="2400" b="1" dirty="0" err="1" smtClean="0"/>
              <a:t>Kinderbijslagen</a:t>
            </a:r>
            <a:endParaRPr lang="fr-BE" sz="2400" b="1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fr-BE" sz="2400" dirty="0" smtClean="0"/>
              <a:t>en </a:t>
            </a:r>
            <a:r>
              <a:rPr lang="fr-BE" sz="2400" dirty="0" err="1" smtClean="0"/>
              <a:t>studietoelagen</a:t>
            </a:r>
            <a:r>
              <a:rPr lang="fr-BE" sz="2400" dirty="0" smtClean="0"/>
              <a:t>, </a:t>
            </a:r>
            <a:r>
              <a:rPr lang="fr-BE" sz="2400" dirty="0" err="1" smtClean="0"/>
              <a:t>schooltoeslag</a:t>
            </a:r>
            <a:r>
              <a:rPr lang="fr-BE" sz="2400" dirty="0" smtClean="0"/>
              <a:t> (</a:t>
            </a:r>
            <a:r>
              <a:rPr lang="fr-BE" sz="2400" dirty="0" err="1" smtClean="0"/>
              <a:t>Vla</a:t>
            </a:r>
            <a:r>
              <a:rPr lang="fr-BE" sz="2400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fr-BE" sz="2400" b="1" dirty="0" err="1" smtClean="0"/>
              <a:t>Belastingen</a:t>
            </a:r>
            <a:endParaRPr lang="fr-BE" sz="2400" b="1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fr-BE" sz="2400" dirty="0" smtClean="0"/>
              <a:t>en </a:t>
            </a:r>
            <a:r>
              <a:rPr lang="fr-BE" sz="2400" dirty="0" err="1" smtClean="0"/>
              <a:t>aftrekken</a:t>
            </a:r>
            <a:r>
              <a:rPr lang="fr-BE" sz="2400" dirty="0" smtClean="0"/>
              <a:t> </a:t>
            </a:r>
            <a:r>
              <a:rPr lang="fr-BE" sz="2400" dirty="0" err="1" smtClean="0"/>
              <a:t>voor</a:t>
            </a:r>
            <a:r>
              <a:rPr lang="fr-BE" sz="2400" dirty="0" smtClean="0"/>
              <a:t> </a:t>
            </a:r>
            <a:r>
              <a:rPr lang="fr-BE" sz="2400" dirty="0" err="1" smtClean="0"/>
              <a:t>hypotheek</a:t>
            </a:r>
            <a:r>
              <a:rPr lang="fr-BE" sz="2400" dirty="0" smtClean="0"/>
              <a:t>, </a:t>
            </a:r>
            <a:r>
              <a:rPr lang="fr-BE" sz="2400" dirty="0" err="1" smtClean="0"/>
              <a:t>kinderopvang</a:t>
            </a:r>
            <a:r>
              <a:rPr lang="fr-BE" sz="2400" dirty="0" smtClean="0"/>
              <a:t>, </a:t>
            </a:r>
            <a:r>
              <a:rPr lang="fr-BE" sz="2400" dirty="0" err="1" smtClean="0"/>
              <a:t>werkbonus</a:t>
            </a:r>
            <a:r>
              <a:rPr lang="fr-BE" sz="2400" dirty="0" smtClean="0"/>
              <a:t> (</a:t>
            </a:r>
            <a:r>
              <a:rPr lang="fr-BE" sz="2400" dirty="0" err="1" smtClean="0"/>
              <a:t>Vla</a:t>
            </a:r>
            <a:r>
              <a:rPr lang="fr-BE" sz="2400" dirty="0" smtClean="0"/>
              <a:t>)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31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15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39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0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0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Alleen werkloosheid,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vervangsratio’s</a:t>
            </a:r>
            <a:r>
              <a:rPr lang="nl-BE" baseline="0" dirty="0" smtClean="0"/>
              <a:t> grafiek frank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10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52636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4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586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48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0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00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2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0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6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6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779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74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2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4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5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268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5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22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995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3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16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630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6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6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016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8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2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8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89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37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9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0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6382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2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white"/>
                </a:solidFill>
              </a:rPr>
              <a:t>voorbeeldpresentatie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white"/>
                </a:solidFill>
              </a:rPr>
              <a:t>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77B4-7BB0-4AC5-AA08-30E01AFCEFC3}" type="datetimeFigureOut">
              <a:rPr lang="nl-BE" smtClean="0"/>
              <a:t>23/09/2017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42BE-E7BD-4C51-B38E-A3261948B1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6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5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>
                <a:solidFill>
                  <a:prstClr val="white"/>
                </a:solidFill>
              </a:rPr>
              <a:pPr/>
              <a:t>23-9-2017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voorbeeldpresentatie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7444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evolutie van de ongelijkheid en van de armoede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229600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57200" y="552596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b="1" dirty="0">
                <a:solidFill>
                  <a:prstClr val="black"/>
                </a:solidFill>
              </a:rPr>
              <a:t>Bron: </a:t>
            </a:r>
            <a:r>
              <a:rPr lang="nl-BE" sz="1500" dirty="0">
                <a:solidFill>
                  <a:prstClr val="black"/>
                </a:solidFill>
              </a:rPr>
              <a:t>Gini-coëfficiënt:1965-1989: Fiscale Statistiek; 1990-1995: Dierckx, D., Coene, J., Van Haarlem, A. en Oosterlynck, S. (2012), Armoede en sociale uitsluiting: Jaarboek 2012, Leuven: </a:t>
            </a:r>
            <a:r>
              <a:rPr lang="nl-BE" sz="1500" dirty="0" err="1">
                <a:solidFill>
                  <a:prstClr val="black"/>
                </a:solidFill>
              </a:rPr>
              <a:t>Acco</a:t>
            </a:r>
            <a:r>
              <a:rPr lang="nl-BE" sz="1500" dirty="0">
                <a:solidFill>
                  <a:prstClr val="black"/>
                </a:solidFill>
              </a:rPr>
              <a:t>, p.451; 1995-2014: Eurostat, EU-SILC data. Armoedegraad: 1976-1995: </a:t>
            </a:r>
            <a:r>
              <a:rPr lang="nl-BE" sz="1500" dirty="0" err="1">
                <a:solidFill>
                  <a:prstClr val="black"/>
                </a:solidFill>
              </a:rPr>
              <a:t>Deleeck</a:t>
            </a:r>
            <a:r>
              <a:rPr lang="nl-BE" sz="1500" dirty="0">
                <a:solidFill>
                  <a:prstClr val="black"/>
                </a:solidFill>
              </a:rPr>
              <a:t>, H. (2008), Architectuur van de welvaartsstaat, Leuven: </a:t>
            </a:r>
            <a:r>
              <a:rPr lang="nl-BE" sz="1500" dirty="0" err="1">
                <a:solidFill>
                  <a:prstClr val="black"/>
                </a:solidFill>
              </a:rPr>
              <a:t>Acco</a:t>
            </a:r>
            <a:r>
              <a:rPr lang="nl-BE" sz="1500" dirty="0">
                <a:solidFill>
                  <a:prstClr val="black"/>
                </a:solidFill>
              </a:rPr>
              <a:t>, p.357; 1995-2013 Eurostat, EU-SILC data</a:t>
            </a:r>
            <a:r>
              <a:rPr lang="nl-BE" sz="1500" dirty="0" smtClean="0">
                <a:solidFill>
                  <a:prstClr val="black"/>
                </a:solidFill>
              </a:rPr>
              <a:t>. Grafiek 9.4 DSWS</a:t>
            </a:r>
            <a:endParaRPr lang="nl-BE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nl-BE" sz="3600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5"/>
          <a:ext cx="80646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Totale bevolking</a:t>
                      </a:r>
                      <a:endParaRPr lang="nl-B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Onderwijsniveau (</a:t>
                      </a:r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18j-64j)</a:t>
                      </a:r>
                      <a:endParaRPr lang="nl-B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Laag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Hoog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Activiteitstatus (16+)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nl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Tewerkgesteld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nl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Werkloos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32,9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42,9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nl-B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Werkintensiteit huishouden (</a:t>
                      </a:r>
                      <a:r>
                        <a:rPr lang="nl-B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0j-59j)</a:t>
                      </a:r>
                      <a:endParaRPr lang="nl-B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zeer hoog [0,85-1]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zeer laag [0-0,2]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45,9</a:t>
                      </a: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9705" algn="dec"/>
                        </a:tabLst>
                      </a:pP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62,2</a:t>
                      </a: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sp>
        <p:nvSpPr>
          <p:cNvPr id="6" name="Rectangle 2"/>
          <p:cNvSpPr/>
          <p:nvPr/>
        </p:nvSpPr>
        <p:spPr>
          <a:xfrm>
            <a:off x="5723929" y="2318118"/>
            <a:ext cx="288032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2"/>
          <p:cNvSpPr/>
          <p:nvPr/>
        </p:nvSpPr>
        <p:spPr>
          <a:xfrm>
            <a:off x="5723929" y="3803655"/>
            <a:ext cx="288032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457200" y="5315236"/>
            <a:ext cx="8147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prstClr val="black"/>
                </a:solidFill>
              </a:rPr>
              <a:t>Noot: </a:t>
            </a:r>
            <a:r>
              <a:rPr lang="nl-BE" sz="1200" dirty="0">
                <a:solidFill>
                  <a:prstClr val="black"/>
                </a:solidFill>
              </a:rPr>
              <a:t>* EU27; ** EU28; De data van 1995-2000 en 2003-2014 zijn niet zonder meer vergelijkbaar; Armoedelijn: 60% van het mediane equivalente inkomen. </a:t>
            </a:r>
            <a:endParaRPr lang="nl-BE" sz="1200" dirty="0" smtClean="0">
              <a:solidFill>
                <a:prstClr val="black"/>
              </a:solidFill>
            </a:endParaRPr>
          </a:p>
          <a:p>
            <a:endParaRPr lang="nl-BE" sz="1200" dirty="0">
              <a:solidFill>
                <a:prstClr val="black"/>
              </a:solidFill>
            </a:endParaRPr>
          </a:p>
          <a:p>
            <a:r>
              <a:rPr lang="nl-BE" sz="1200" b="1" dirty="0" smtClean="0"/>
              <a:t>Bron</a:t>
            </a:r>
            <a:r>
              <a:rPr lang="nl-BE" sz="1200" dirty="0"/>
              <a:t>: </a:t>
            </a:r>
            <a:r>
              <a:rPr lang="pt-BR" sz="1200" dirty="0">
                <a:solidFill>
                  <a:prstClr val="black"/>
                </a:solidFill>
              </a:rPr>
              <a:t>1995-2000: Eurostat, ECHP1995, ECHP2000; 2003-2014: Eurostat, EU-SILC 2003, EU-SILC2006, EU-SILC2009, EU-SILC2012, EU-SILC2014</a:t>
            </a:r>
            <a:r>
              <a:rPr lang="pt-BR" sz="1200" dirty="0" smtClean="0">
                <a:solidFill>
                  <a:prstClr val="black"/>
                </a:solidFill>
              </a:rPr>
              <a:t>. Zie </a:t>
            </a:r>
            <a:r>
              <a:rPr lang="pt-BR" sz="1200" dirty="0" err="1" smtClean="0">
                <a:solidFill>
                  <a:prstClr val="black"/>
                </a:solidFill>
              </a:rPr>
              <a:t>tabel</a:t>
            </a:r>
            <a:r>
              <a:rPr lang="pt-BR" sz="1200" dirty="0" smtClean="0">
                <a:solidFill>
                  <a:prstClr val="black"/>
                </a:solidFill>
              </a:rPr>
              <a:t> 9.5 DSWS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5734392" y="4905537"/>
            <a:ext cx="288032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85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Ongelijke tewerkstellingsgroei</a:t>
            </a:r>
          </a:p>
          <a:p>
            <a:r>
              <a:rPr lang="nl-BE" dirty="0" smtClean="0"/>
              <a:t>Ongelijke verdeling van jobs over huishoudens</a:t>
            </a:r>
          </a:p>
          <a:p>
            <a:r>
              <a:rPr lang="nl-BE" dirty="0" smtClean="0"/>
              <a:t>Nieuwe sociale risico’s</a:t>
            </a:r>
          </a:p>
          <a:p>
            <a:r>
              <a:rPr lang="nl-BE" dirty="0" smtClean="0"/>
              <a:t>Neerwaartse druk op lage lonen en op uitkeringen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4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</a:t>
            </a:r>
            <a:r>
              <a:rPr lang="nl-BE" dirty="0"/>
              <a:t>O</a:t>
            </a:r>
            <a:r>
              <a:rPr lang="nl-BE" dirty="0" smtClean="0"/>
              <a:t>ngelijke tewerkstellingsgroei naar scholing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13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ijdelijke aanduiding voor inhoud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9750" y="1196975"/>
          <a:ext cx="5040362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ijdelijke aanduiding voor inhoud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724448" y="1196975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57200" y="6237063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</a:t>
            </a:r>
            <a:r>
              <a:rPr lang="nl-BE" sz="1000" dirty="0" err="1">
                <a:solidFill>
                  <a:prstClr val="black"/>
                </a:solidFill>
              </a:rPr>
              <a:t>Eurostat</a:t>
            </a:r>
            <a:r>
              <a:rPr lang="nl-BE" sz="1000" dirty="0">
                <a:solidFill>
                  <a:prstClr val="black"/>
                </a:solidFill>
              </a:rPr>
              <a:t>, Labour Force Survey data, berekeningen Centrum voor Sociaal Beleid Herman </a:t>
            </a:r>
            <a:r>
              <a:rPr lang="nl-BE" sz="1000" dirty="0" err="1">
                <a:solidFill>
                  <a:prstClr val="black"/>
                </a:solidFill>
              </a:rPr>
              <a:t>Deleeck</a:t>
            </a:r>
            <a:r>
              <a:rPr lang="nl-BE" sz="1000" dirty="0">
                <a:solidFill>
                  <a:prstClr val="black"/>
                </a:solidFill>
              </a:rPr>
              <a:t> door Linde Buysse.</a:t>
            </a:r>
          </a:p>
        </p:txBody>
      </p:sp>
      <p:graphicFrame>
        <p:nvGraphicFramePr>
          <p:cNvPr id="12" name="Tijdelijke aanduiding voor inhoud 4"/>
          <p:cNvGraphicFramePr>
            <a:graphicFrameLocks/>
          </p:cNvGraphicFramePr>
          <p:nvPr>
            <p:extLst/>
          </p:nvPr>
        </p:nvGraphicFramePr>
        <p:xfrm>
          <a:off x="5724448" y="2852037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ijdelijke aanduiding voor inhoud 6"/>
          <p:cNvGraphicFramePr>
            <a:graphicFrameLocks/>
          </p:cNvGraphicFramePr>
          <p:nvPr>
            <p:extLst/>
          </p:nvPr>
        </p:nvGraphicFramePr>
        <p:xfrm>
          <a:off x="5724448" y="4507099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87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600" dirty="0" smtClean="0"/>
              <a:t>Werkloosheid naar onderwijsniveau  </a:t>
            </a:r>
            <a:endParaRPr lang="nl-BE" sz="2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750" y="6092825"/>
            <a:ext cx="828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 smtClean="0"/>
              <a:t>Bron: Cantillon, B. m.m.v. Buysse, L. (2016), </a:t>
            </a:r>
            <a:r>
              <a:rPr lang="nl-BE" sz="1500" i="1" dirty="0" smtClean="0"/>
              <a:t>De Staat van de Welvaartsstaat</a:t>
            </a:r>
            <a:r>
              <a:rPr lang="nl-BE" sz="1500" dirty="0" smtClean="0"/>
              <a:t>, Leuven: </a:t>
            </a:r>
            <a:r>
              <a:rPr lang="nl-BE" sz="1500" dirty="0" err="1" smtClean="0"/>
              <a:t>Acco</a:t>
            </a:r>
            <a:r>
              <a:rPr lang="nl-BE" sz="1500" dirty="0" smtClean="0"/>
              <a:t>: p.282</a:t>
            </a:r>
            <a:endParaRPr lang="nl-BE" sz="15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5"/>
          <a:ext cx="80645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8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 Ongelijke verdeling van jobs over huishoudens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7200" y="6103975"/>
            <a:ext cx="8147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>
                <a:solidFill>
                  <a:prstClr val="black"/>
                </a:solidFill>
              </a:rPr>
              <a:t>Noot: </a:t>
            </a:r>
            <a:r>
              <a:rPr lang="nl-BE" sz="1000" dirty="0" smtClean="0">
                <a:solidFill>
                  <a:prstClr val="black"/>
                </a:solidFill>
              </a:rPr>
              <a:t>‘</a:t>
            </a:r>
            <a:r>
              <a:rPr lang="nl-BE" sz="1000" dirty="0" err="1" smtClean="0">
                <a:solidFill>
                  <a:prstClr val="black"/>
                </a:solidFill>
              </a:rPr>
              <a:t>employment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r>
              <a:rPr lang="nl-BE" sz="1000" dirty="0" err="1" smtClean="0">
                <a:solidFill>
                  <a:prstClr val="black"/>
                </a:solidFill>
              </a:rPr>
              <a:t>rate</a:t>
            </a:r>
            <a:r>
              <a:rPr lang="nl-BE" sz="1000" dirty="0" smtClean="0">
                <a:solidFill>
                  <a:prstClr val="black"/>
                </a:solidFill>
              </a:rPr>
              <a:t>’ </a:t>
            </a:r>
            <a:r>
              <a:rPr lang="nl-BE" sz="1000" dirty="0">
                <a:solidFill>
                  <a:prstClr val="black"/>
                </a:solidFill>
              </a:rPr>
              <a:t>is de tewerkstellingsgraad; </a:t>
            </a:r>
            <a:r>
              <a:rPr lang="nl-BE" sz="1000" dirty="0" smtClean="0">
                <a:solidFill>
                  <a:prstClr val="black"/>
                </a:solidFill>
              </a:rPr>
              <a:t>‘</a:t>
            </a:r>
            <a:r>
              <a:rPr lang="nl-BE" sz="1000" dirty="0" err="1" smtClean="0">
                <a:solidFill>
                  <a:prstClr val="black"/>
                </a:solidFill>
              </a:rPr>
              <a:t>wi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r>
              <a:rPr lang="nl-BE" sz="1000" dirty="0">
                <a:solidFill>
                  <a:prstClr val="black"/>
                </a:solidFill>
              </a:rPr>
              <a:t>= 0’ is het aandeel werkarme gezinnen (werkintensiteit = 0</a:t>
            </a:r>
            <a:r>
              <a:rPr lang="nl-BE" sz="1000" dirty="0" smtClean="0">
                <a:solidFill>
                  <a:prstClr val="black"/>
                </a:solidFill>
              </a:rPr>
              <a:t>); ‘</a:t>
            </a:r>
            <a:r>
              <a:rPr lang="nl-BE" sz="1000" dirty="0" err="1" smtClean="0">
                <a:solidFill>
                  <a:prstClr val="black"/>
                </a:solidFill>
              </a:rPr>
              <a:t>wi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r>
              <a:rPr lang="nl-BE" sz="1000" dirty="0">
                <a:solidFill>
                  <a:prstClr val="black"/>
                </a:solidFill>
              </a:rPr>
              <a:t>= 1’ is het aandeel werkrijke gezinnen (werkintensiteit = 1); ‘0 </a:t>
            </a:r>
            <a:r>
              <a:rPr lang="nl-BE" sz="1000" dirty="0" smtClean="0">
                <a:solidFill>
                  <a:prstClr val="black"/>
                </a:solidFill>
              </a:rPr>
              <a:t>&lt; </a:t>
            </a:r>
            <a:r>
              <a:rPr lang="nl-BE" sz="1000" dirty="0" err="1">
                <a:solidFill>
                  <a:prstClr val="black"/>
                </a:solidFill>
              </a:rPr>
              <a:t>wi</a:t>
            </a:r>
            <a:r>
              <a:rPr lang="nl-BE" sz="1000" dirty="0">
                <a:solidFill>
                  <a:prstClr val="black"/>
                </a:solidFill>
              </a:rPr>
              <a:t> &lt; 1’ is het aandeel werkrijkere gezinnen met een werkintensiteit tussen 0 en 1</a:t>
            </a:r>
            <a:r>
              <a:rPr lang="nl-BE" sz="1000" dirty="0" smtClean="0">
                <a:solidFill>
                  <a:prstClr val="black"/>
                </a:solidFill>
              </a:rPr>
              <a:t>.</a:t>
            </a:r>
            <a:endParaRPr lang="nl-BE" sz="1000" dirty="0">
              <a:solidFill>
                <a:prstClr val="black"/>
              </a:solidFill>
            </a:endParaRPr>
          </a:p>
          <a:p>
            <a:r>
              <a:rPr lang="nl-BE" sz="1000" b="1" dirty="0" smtClean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EU Labour Force Survey, berekeningen Centrum voor Sociaal Beleid Herman </a:t>
            </a:r>
            <a:r>
              <a:rPr lang="nl-BE" sz="1000" dirty="0" err="1">
                <a:solidFill>
                  <a:prstClr val="black"/>
                </a:solidFill>
              </a:rPr>
              <a:t>Deleeck</a:t>
            </a:r>
            <a:r>
              <a:rPr lang="nl-BE" sz="1000" dirty="0">
                <a:solidFill>
                  <a:prstClr val="black"/>
                </a:solidFill>
              </a:rPr>
              <a:t>, Universiteit </a:t>
            </a:r>
            <a:r>
              <a:rPr lang="nl-BE" sz="1000" dirty="0" smtClean="0">
                <a:solidFill>
                  <a:prstClr val="black"/>
                </a:solidFill>
              </a:rPr>
              <a:t>Antwerpen door Vincent Corluy.</a:t>
            </a:r>
            <a:endParaRPr lang="nl-BE" sz="1000" dirty="0">
              <a:solidFill>
                <a:prstClr val="black"/>
              </a:solidFill>
            </a:endParaRP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3"/>
          <a:ext cx="50400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ek 11"/>
          <p:cNvGraphicFramePr>
            <a:graphicFrameLocks/>
          </p:cNvGraphicFramePr>
          <p:nvPr>
            <p:extLst/>
          </p:nvPr>
        </p:nvGraphicFramePr>
        <p:xfrm>
          <a:off x="5940152" y="1340768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ek 12"/>
          <p:cNvGraphicFramePr>
            <a:graphicFrameLocks/>
          </p:cNvGraphicFramePr>
          <p:nvPr>
            <p:extLst/>
          </p:nvPr>
        </p:nvGraphicFramePr>
        <p:xfrm>
          <a:off x="6012160" y="3429000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18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4. Neerwaartse </a:t>
            </a:r>
            <a:r>
              <a:rPr lang="nl-BE" dirty="0"/>
              <a:t>druk op lage </a:t>
            </a:r>
            <a:r>
              <a:rPr lang="nl-BE" dirty="0" smtClean="0"/>
              <a:t>lonen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16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066395"/>
          <a:ext cx="8064500" cy="473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457470" y="5833440"/>
            <a:ext cx="81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>
                <a:solidFill>
                  <a:prstClr val="black"/>
                </a:solidFill>
              </a:rPr>
              <a:t>Noot: </a:t>
            </a:r>
            <a:r>
              <a:rPr lang="nl-BE" sz="1000" dirty="0">
                <a:solidFill>
                  <a:prstClr val="black"/>
                </a:solidFill>
              </a:rPr>
              <a:t>Gemiddelde loonmassa per VTE: 1995-1998 gebaseerd op evolutie loonmassa per effectieven; 1999-2013 gemiddelde loonmassa per VTE; gecorrigeerd voor tijdreeksbreuken; Bruto minimummaandinkomen: 1975-2011 januari bedragen en 2012-2013 juni bedragen. </a:t>
            </a:r>
            <a:endParaRPr lang="nl-BE" sz="1000" dirty="0" smtClean="0">
              <a:solidFill>
                <a:prstClr val="black"/>
              </a:solidFill>
            </a:endParaRPr>
          </a:p>
          <a:p>
            <a:r>
              <a:rPr lang="nl-BE" sz="1000" b="1" dirty="0" smtClean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BBP per gewerkt uur: OESO, Productivity data; Reëel gemiddeld maandinkomen en reëel gewaarborgd minimummaandinkomen: KOWESZ-data, </a:t>
            </a:r>
            <a:r>
              <a:rPr lang="nl-BE" sz="1000" dirty="0" smtClean="0">
                <a:solidFill>
                  <a:prstClr val="black"/>
                </a:solidFill>
              </a:rPr>
              <a:t>berekeningen Centrum voor Sociaal Beleid Herman </a:t>
            </a:r>
            <a:r>
              <a:rPr lang="nl-BE" sz="1000" dirty="0" err="1" smtClean="0">
                <a:solidFill>
                  <a:prstClr val="black"/>
                </a:solidFill>
              </a:rPr>
              <a:t>Deleeck</a:t>
            </a:r>
            <a:r>
              <a:rPr lang="nl-BE" sz="1000" dirty="0" smtClean="0">
                <a:solidFill>
                  <a:prstClr val="black"/>
                </a:solidFill>
              </a:rPr>
              <a:t> door </a:t>
            </a:r>
            <a:r>
              <a:rPr lang="nl-BE" sz="1000" dirty="0">
                <a:solidFill>
                  <a:prstClr val="black"/>
                </a:solidFill>
              </a:rPr>
              <a:t>Linde Buysse.</a:t>
            </a:r>
          </a:p>
        </p:txBody>
      </p:sp>
    </p:spTree>
    <p:extLst>
      <p:ext uri="{BB962C8B-B14F-4D97-AF65-F5344CB8AC3E}">
        <p14:creationId xmlns:p14="http://schemas.microsoft.com/office/powerpoint/2010/main" val="19231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… en op werkloosheidsuitkeringen 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7002" y="6048883"/>
            <a:ext cx="8147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 smtClean="0">
                <a:solidFill>
                  <a:prstClr val="black"/>
                </a:solidFill>
              </a:rPr>
              <a:t>Noot</a:t>
            </a:r>
            <a:r>
              <a:rPr lang="nl-BE" sz="1000" b="1" dirty="0">
                <a:solidFill>
                  <a:prstClr val="black"/>
                </a:solidFill>
              </a:rPr>
              <a:t>: </a:t>
            </a:r>
            <a:r>
              <a:rPr lang="nl-BE" sz="1000" dirty="0">
                <a:solidFill>
                  <a:prstClr val="black"/>
                </a:solidFill>
              </a:rPr>
              <a:t>*Gemiddelde loonmassa per VTE: 1995-1998 gebaseerd op evolutie loonmassa per </a:t>
            </a:r>
            <a:r>
              <a:rPr lang="nl-BE" sz="1000" dirty="0" smtClean="0">
                <a:solidFill>
                  <a:prstClr val="black"/>
                </a:solidFill>
              </a:rPr>
              <a:t>effectieven; 1999- </a:t>
            </a:r>
            <a:r>
              <a:rPr lang="nl-BE" sz="1000" dirty="0">
                <a:solidFill>
                  <a:prstClr val="black"/>
                </a:solidFill>
              </a:rPr>
              <a:t>2013 gemiddelde loonmassa per VTE; gecorrigeerd voor </a:t>
            </a:r>
            <a:r>
              <a:rPr lang="nl-BE" sz="1000" dirty="0" smtClean="0">
                <a:solidFill>
                  <a:prstClr val="black"/>
                </a:solidFill>
              </a:rPr>
              <a:t>tijdreeksbreuken. Sociale </a:t>
            </a:r>
            <a:r>
              <a:rPr lang="nl-BE" sz="1000" dirty="0">
                <a:solidFill>
                  <a:prstClr val="black"/>
                </a:solidFill>
              </a:rPr>
              <a:t>uitkeringen: 1970-2011 januaribedragen en 2012-2015 junibedragen.</a:t>
            </a:r>
            <a:endParaRPr lang="nl-BE" sz="1000" dirty="0" smtClean="0">
              <a:solidFill>
                <a:prstClr val="black"/>
              </a:solidFill>
            </a:endParaRPr>
          </a:p>
          <a:p>
            <a:r>
              <a:rPr lang="nl-BE" sz="1000" b="1" dirty="0" smtClean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KOWESZ, berekeningen Centrum voor Sociaal Beleid Herman </a:t>
            </a:r>
            <a:r>
              <a:rPr lang="nl-BE" sz="1000" dirty="0" err="1">
                <a:solidFill>
                  <a:prstClr val="black"/>
                </a:solidFill>
              </a:rPr>
              <a:t>Deleeck</a:t>
            </a:r>
            <a:r>
              <a:rPr lang="nl-BE" sz="1000" dirty="0">
                <a:solidFill>
                  <a:prstClr val="black"/>
                </a:solidFill>
              </a:rPr>
              <a:t> door Linde Buysse.</a:t>
            </a:r>
          </a:p>
        </p:txBody>
      </p:sp>
      <p:graphicFrame>
        <p:nvGraphicFramePr>
          <p:cNvPr id="13" name="Tijdelijke aanduiding voor inhoud 12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5"/>
          <a:ext cx="80645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10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Stijgende armoede bij </a:t>
            </a:r>
            <a:r>
              <a:rPr lang="nl-BE" dirty="0" smtClean="0"/>
              <a:t>laaggeschoolden 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18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9749" y="1196975"/>
          <a:ext cx="50400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579749" y="1201785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57200" y="970968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prstClr val="black"/>
                </a:solidFill>
              </a:rPr>
              <a:t>Armoederisicopercentage naar onderwijsniveau (18-64 jaar) in enkele </a:t>
            </a:r>
            <a:r>
              <a:rPr lang="nl-BE" sz="1400" dirty="0" smtClean="0">
                <a:solidFill>
                  <a:prstClr val="black"/>
                </a:solidFill>
              </a:rPr>
              <a:t>EU-landen, 2003-2014</a:t>
            </a:r>
            <a:r>
              <a:rPr lang="nl-BE" sz="14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9" name="Tijdelijke aanduiding voor inhoud 7"/>
          <p:cNvGraphicFramePr>
            <a:graphicFrameLocks/>
          </p:cNvGraphicFramePr>
          <p:nvPr>
            <p:extLst/>
          </p:nvPr>
        </p:nvGraphicFramePr>
        <p:xfrm>
          <a:off x="5579749" y="2790635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457200" y="6020901"/>
            <a:ext cx="81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>
                <a:solidFill>
                  <a:prstClr val="black"/>
                </a:solidFill>
              </a:rPr>
              <a:t>Noot: </a:t>
            </a:r>
            <a:r>
              <a:rPr lang="nl-BE" sz="1000" dirty="0">
                <a:solidFill>
                  <a:prstClr val="black"/>
                </a:solidFill>
              </a:rPr>
              <a:t>Armoedelijn = 60% van het gestandaardiseerde mediane inkomen van alle gezinnen. Laaggeschoold: geen diploma, een diploma lager onderwijs of een diploma lager secundair onderwijs; midden geschoold: diploma hoger secundair onderwijs of diploma postsecundair onderwijs (niet-tertiair onderwijs); hooggeschoold: tertiair onderwijs.</a:t>
            </a:r>
          </a:p>
          <a:p>
            <a:r>
              <a:rPr lang="nl-BE" sz="1000" b="1" dirty="0" smtClean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</a:t>
            </a:r>
            <a:r>
              <a:rPr lang="nl-BE" sz="1000" dirty="0" err="1" smtClean="0">
                <a:solidFill>
                  <a:prstClr val="black"/>
                </a:solidFill>
              </a:rPr>
              <a:t>Eurostat</a:t>
            </a:r>
            <a:r>
              <a:rPr lang="nl-BE" sz="1000" dirty="0" smtClean="0">
                <a:solidFill>
                  <a:prstClr val="black"/>
                </a:solidFill>
              </a:rPr>
              <a:t>, EU SILC-data.</a:t>
            </a:r>
            <a:endParaRPr lang="nl-BE" sz="1000" dirty="0">
              <a:solidFill>
                <a:prstClr val="black"/>
              </a:solidFill>
            </a:endParaRPr>
          </a:p>
        </p:txBody>
      </p:sp>
      <p:graphicFrame>
        <p:nvGraphicFramePr>
          <p:cNvPr id="12" name="Tijdelijke aanduiding voor inhoud 6"/>
          <p:cNvGraphicFramePr>
            <a:graphicFrameLocks/>
          </p:cNvGraphicFramePr>
          <p:nvPr>
            <p:extLst/>
          </p:nvPr>
        </p:nvGraphicFramePr>
        <p:xfrm>
          <a:off x="5546213" y="4403250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21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… en </a:t>
            </a:r>
            <a:r>
              <a:rPr lang="nl-BE" dirty="0"/>
              <a:t>bij werkloze </a:t>
            </a:r>
            <a:r>
              <a:rPr lang="nl-BE" dirty="0" smtClean="0"/>
              <a:t>gezinnen ( grafiek 1.7 DSWS )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19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9749" y="1196975"/>
          <a:ext cx="50400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579749" y="1360514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57200" y="1052737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prstClr val="black"/>
                </a:solidFill>
              </a:rPr>
              <a:t>Armoederisicopercentage naar werkintensiteit (&lt; 60 jaar</a:t>
            </a:r>
            <a:r>
              <a:rPr lang="nl-BE" sz="1400" dirty="0" smtClean="0">
                <a:solidFill>
                  <a:prstClr val="black"/>
                </a:solidFill>
              </a:rPr>
              <a:t>) in </a:t>
            </a:r>
            <a:r>
              <a:rPr lang="nl-BE" sz="1400" dirty="0">
                <a:solidFill>
                  <a:prstClr val="black"/>
                </a:solidFill>
              </a:rPr>
              <a:t>enkele </a:t>
            </a:r>
            <a:r>
              <a:rPr lang="nl-BE" sz="1400" dirty="0" smtClean="0">
                <a:solidFill>
                  <a:prstClr val="black"/>
                </a:solidFill>
              </a:rPr>
              <a:t>EU-landen, 2003-2014</a:t>
            </a:r>
            <a:r>
              <a:rPr lang="nl-BE" sz="14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9" name="Tijdelijke aanduiding voor inhoud 4"/>
          <p:cNvGraphicFramePr>
            <a:graphicFrameLocks/>
          </p:cNvGraphicFramePr>
          <p:nvPr>
            <p:extLst/>
          </p:nvPr>
        </p:nvGraphicFramePr>
        <p:xfrm>
          <a:off x="5579749" y="2944395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ijdelijke aanduiding voor inhoud 3"/>
          <p:cNvGraphicFramePr>
            <a:graphicFrameLocks/>
          </p:cNvGraphicFramePr>
          <p:nvPr>
            <p:extLst/>
          </p:nvPr>
        </p:nvGraphicFramePr>
        <p:xfrm>
          <a:off x="5585983" y="4600395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57200" y="6095049"/>
            <a:ext cx="8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 dirty="0">
                <a:solidFill>
                  <a:prstClr val="black"/>
                </a:solidFill>
              </a:rPr>
              <a:t>Noot: </a:t>
            </a:r>
            <a:r>
              <a:rPr lang="nl-BE" sz="1000" dirty="0">
                <a:solidFill>
                  <a:prstClr val="black"/>
                </a:solidFill>
              </a:rPr>
              <a:t>Armoedelijn = 60% van het gestandaardiseerde mediane inkomen van alle gezinnen. </a:t>
            </a:r>
            <a:endParaRPr lang="nl-BE" sz="1000" dirty="0" smtClean="0">
              <a:solidFill>
                <a:prstClr val="black"/>
              </a:solidFill>
            </a:endParaRPr>
          </a:p>
          <a:p>
            <a:r>
              <a:rPr lang="nl-BE" sz="1000" b="1" dirty="0" smtClean="0">
                <a:solidFill>
                  <a:prstClr val="black"/>
                </a:solidFill>
              </a:rPr>
              <a:t>Bron</a:t>
            </a:r>
            <a:r>
              <a:rPr lang="nl-BE" sz="1000" dirty="0">
                <a:solidFill>
                  <a:prstClr val="black"/>
                </a:solidFill>
              </a:rPr>
              <a:t>: </a:t>
            </a:r>
            <a:r>
              <a:rPr lang="nl-BE" sz="1000" dirty="0" err="1" smtClean="0">
                <a:solidFill>
                  <a:prstClr val="black"/>
                </a:solidFill>
              </a:rPr>
              <a:t>Eurostat</a:t>
            </a:r>
            <a:r>
              <a:rPr lang="nl-BE" sz="1000" dirty="0" smtClean="0">
                <a:solidFill>
                  <a:prstClr val="black"/>
                </a:solidFill>
              </a:rPr>
              <a:t>, EU SILC-data.</a:t>
            </a:r>
            <a:endParaRPr lang="nl-B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6211"/>
          </a:xfrm>
        </p:spPr>
        <p:txBody>
          <a:bodyPr>
            <a:normAutofit/>
          </a:bodyPr>
          <a:lstStyle/>
          <a:p>
            <a:pPr marL="0" indent="0"/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</a:rPr>
              <a:t>“…een ongeëvenaarde </a:t>
            </a:r>
            <a:r>
              <a:rPr lang="nl-BE" sz="2000" dirty="0">
                <a:solidFill>
                  <a:schemeClr val="accent3">
                    <a:lumMod val="50000"/>
                  </a:schemeClr>
                </a:solidFill>
              </a:rPr>
              <a:t>hoogstaande</a:t>
            </a:r>
            <a:br>
              <a:rPr lang="nl-BE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2000" dirty="0">
                <a:solidFill>
                  <a:schemeClr val="accent3">
                    <a:lumMod val="50000"/>
                  </a:schemeClr>
                </a:solidFill>
              </a:rPr>
              <a:t>samenlevingsvorm, het geestelijk ideaal van Europa</a:t>
            </a:r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628800"/>
            <a:ext cx="3144460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3844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33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De welvaartsstaat zorgt minder goed voor de onderkant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20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21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Branko Milanovic Global Inequality Harvard University Press 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7"/>
            <a:ext cx="33623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052737"/>
            <a:ext cx="7272610" cy="5040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22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Meer herverdeling is nodig</a:t>
            </a:r>
            <a:br>
              <a:rPr lang="nl-BE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-onderwijs</a:t>
            </a:r>
          </a:p>
          <a:p>
            <a:r>
              <a:rPr lang="nl-BE" dirty="0" smtClean="0"/>
              <a:t>-arbeid</a:t>
            </a:r>
          </a:p>
          <a:p>
            <a:r>
              <a:rPr lang="nl-BE" dirty="0"/>
              <a:t>-</a:t>
            </a:r>
            <a:r>
              <a:rPr lang="nl-BE" dirty="0" smtClean="0"/>
              <a:t>sociale uitgaven</a:t>
            </a:r>
          </a:p>
          <a:p>
            <a:r>
              <a:rPr lang="nl-BE" dirty="0" smtClean="0"/>
              <a:t>-belastingen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23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Moed, barmhartigheid en ambitie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832648" cy="43924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>
                <a:solidFill>
                  <a:prstClr val="white"/>
                </a:solidFill>
              </a:rPr>
              <a:pPr/>
              <a:t>24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Maar 40 jaar later, de verontwaardiging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3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De adequaatheid van de sociale minima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4</a:t>
            </a:fld>
            <a:endParaRPr lang="nl-NL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09446" y="1576504"/>
          <a:ext cx="8295003" cy="398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9392"/>
            <a:ext cx="8229600" cy="374030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4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611560" y="514197"/>
            <a:ext cx="8247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/>
              <a:t>                                         Waarom slaagt </a:t>
            </a:r>
            <a:r>
              <a:rPr lang="nl-BE" sz="2800" dirty="0"/>
              <a:t>de welvaartsstaat er niet langer in om ongelijkheden en armoede </a:t>
            </a:r>
            <a:r>
              <a:rPr lang="nl-BE" sz="2800" dirty="0" smtClean="0"/>
              <a:t>succesvol terug </a:t>
            </a:r>
            <a:r>
              <a:rPr lang="nl-BE" sz="2800" dirty="0"/>
              <a:t>te </a:t>
            </a:r>
            <a:r>
              <a:rPr lang="nl-BE" sz="2800" dirty="0" smtClean="0"/>
              <a:t>dringen? </a:t>
            </a:r>
          </a:p>
          <a:p>
            <a:r>
              <a:rPr lang="nl-BE" sz="2800" dirty="0"/>
              <a:t> </a:t>
            </a:r>
            <a:r>
              <a:rPr lang="nl-BE" sz="2800" dirty="0" smtClean="0"/>
              <a:t>                                         </a:t>
            </a:r>
          </a:p>
          <a:p>
            <a:r>
              <a:rPr lang="nl-BE" sz="2800" dirty="0"/>
              <a:t> </a:t>
            </a:r>
            <a:r>
              <a:rPr lang="nl-BE" sz="2800" dirty="0" smtClean="0"/>
              <a:t>                                         Waarom </a:t>
            </a:r>
            <a:r>
              <a:rPr lang="nl-BE" sz="2800" dirty="0"/>
              <a:t>gaat vooruitgang op het vlak van </a:t>
            </a:r>
            <a:r>
              <a:rPr lang="nl-BE" sz="2800" dirty="0" smtClean="0"/>
              <a:t>inkomen, scholarisatie </a:t>
            </a:r>
            <a:r>
              <a:rPr lang="nl-BE" sz="2800" dirty="0"/>
              <a:t>en werkgelegenheid niet langer samen met de verbetering van </a:t>
            </a:r>
            <a:r>
              <a:rPr lang="nl-BE" sz="2800" dirty="0" smtClean="0"/>
              <a:t>de levensomstandigheden </a:t>
            </a:r>
            <a:r>
              <a:rPr lang="nl-BE" sz="2800" dirty="0"/>
              <a:t>van mensen die zich onderaan op de </a:t>
            </a:r>
            <a:r>
              <a:rPr lang="nl-BE" sz="2800" dirty="0" smtClean="0"/>
              <a:t>maatschappelijke ladder </a:t>
            </a:r>
            <a:r>
              <a:rPr lang="nl-BE" sz="2800" dirty="0"/>
              <a:t>bevinden? </a:t>
            </a:r>
            <a:endParaRPr lang="nl-BE" sz="2800" dirty="0" smtClean="0"/>
          </a:p>
          <a:p>
            <a:r>
              <a:rPr lang="nl-BE" sz="2800" dirty="0"/>
              <a:t> </a:t>
            </a:r>
            <a:r>
              <a:rPr lang="nl-BE" sz="2800" dirty="0" smtClean="0"/>
              <a:t>                                         </a:t>
            </a:r>
          </a:p>
          <a:p>
            <a:r>
              <a:rPr lang="nl-BE" sz="2800" dirty="0"/>
              <a:t> </a:t>
            </a:r>
            <a:r>
              <a:rPr lang="nl-BE" sz="2800" dirty="0" smtClean="0"/>
              <a:t>                                           Waarom is de actieve welvaartsstaat  ontoereikend gebleken ?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980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</a:t>
            </a:r>
            <a:r>
              <a:rPr lang="nl-BE" dirty="0" err="1" smtClean="0"/>
              <a:t>puzzle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Hoge &amp; stijgende inkomens</a:t>
            </a:r>
          </a:p>
          <a:p>
            <a:r>
              <a:rPr lang="nl-BE" dirty="0" smtClean="0"/>
              <a:t>Groeiend arbeidsvolume</a:t>
            </a:r>
          </a:p>
          <a:p>
            <a:r>
              <a:rPr lang="nl-BE" dirty="0" smtClean="0"/>
              <a:t>Hoge sociale uitgaven</a:t>
            </a:r>
          </a:p>
          <a:p>
            <a:r>
              <a:rPr lang="nl-BE" dirty="0" smtClean="0"/>
              <a:t>Blijvend hoge armoedecijfers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6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Economische groei in België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2737"/>
            <a:ext cx="8064896" cy="5040089"/>
          </a:xfrm>
        </p:spPr>
        <p:txBody>
          <a:bodyPr>
            <a:normAutofit/>
          </a:bodyPr>
          <a:lstStyle/>
          <a:p>
            <a:r>
              <a:rPr lang="nl-NL" sz="2000" dirty="0" smtClean="0"/>
              <a:t>Groei van het BBP in lopende prijzen (nominale groei) en in constante prijzen (reële groei)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/>
          <a:stretch/>
        </p:blipFill>
        <p:spPr bwMode="auto">
          <a:xfrm>
            <a:off x="539552" y="1988842"/>
            <a:ext cx="7696200" cy="48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600" dirty="0" smtClean="0"/>
              <a:t>De evolutie van het arbeidsvolume </a:t>
            </a:r>
            <a:endParaRPr lang="nl-BE" sz="2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750" y="6092825"/>
            <a:ext cx="828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 smtClean="0"/>
              <a:t>Bron: Cantillon, B. m.m.v. Buysse, L. (2016), </a:t>
            </a:r>
            <a:r>
              <a:rPr lang="nl-BE" sz="1500" i="1" dirty="0" smtClean="0"/>
              <a:t>De Staat van de Welvaartsstaat</a:t>
            </a:r>
            <a:r>
              <a:rPr lang="nl-BE" sz="1500" dirty="0" smtClean="0"/>
              <a:t>, Leuven: </a:t>
            </a:r>
            <a:r>
              <a:rPr lang="nl-BE" sz="1500" dirty="0" err="1" smtClean="0"/>
              <a:t>Acco</a:t>
            </a:r>
            <a:r>
              <a:rPr lang="nl-BE" sz="1500" dirty="0" smtClean="0"/>
              <a:t>: p.253</a:t>
            </a:r>
            <a:endParaRPr lang="nl-BE" sz="15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5"/>
          <a:ext cx="80645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6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600" dirty="0" smtClean="0"/>
              <a:t>                        De evolutie van de RVA uitgaven</a:t>
            </a:r>
            <a:endParaRPr lang="nl-BE" sz="2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750" y="6092825"/>
            <a:ext cx="828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 smtClean="0"/>
              <a:t>Bron: Cantillon, B. m.m.v. Buysse, L. (2016), </a:t>
            </a:r>
            <a:r>
              <a:rPr lang="nl-BE" sz="1500" i="1" dirty="0" smtClean="0"/>
              <a:t>De Staat van de Welvaartsstaat</a:t>
            </a:r>
            <a:r>
              <a:rPr lang="nl-BE" sz="1500" dirty="0" smtClean="0"/>
              <a:t>, Leuven: </a:t>
            </a:r>
            <a:r>
              <a:rPr lang="nl-BE" sz="1500" dirty="0" err="1" smtClean="0"/>
              <a:t>Acco</a:t>
            </a:r>
            <a:r>
              <a:rPr lang="nl-BE" sz="1500" dirty="0" smtClean="0"/>
              <a:t>: p.278</a:t>
            </a:r>
            <a:endParaRPr lang="nl-BE" sz="1500" dirty="0"/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196975"/>
          <a:ext cx="80645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6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956</Words>
  <Application>Microsoft Office PowerPoint</Application>
  <PresentationFormat>Diavoorstelling (4:3)</PresentationFormat>
  <Paragraphs>139</Paragraphs>
  <Slides>24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8</vt:i4>
      </vt:variant>
      <vt:variant>
        <vt:lpstr>Diatitels</vt:lpstr>
      </vt:variant>
      <vt:variant>
        <vt:i4>24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Kantoorthema</vt:lpstr>
      <vt:lpstr>1_Kantoorthema</vt:lpstr>
      <vt:lpstr>2_Kantoorthema</vt:lpstr>
      <vt:lpstr>4_Kantoorthema</vt:lpstr>
      <vt:lpstr>5_Kantoorthema</vt:lpstr>
      <vt:lpstr>6_Kantoorthema</vt:lpstr>
      <vt:lpstr>8_Kantoorthema</vt:lpstr>
      <vt:lpstr>17_Kantoorthema</vt:lpstr>
      <vt:lpstr>PowerPoint-presentatie</vt:lpstr>
      <vt:lpstr>“…een ongeëvenaarde hoogstaande samenlevingsvorm, het geestelijk ideaal van Europa” </vt:lpstr>
      <vt:lpstr>Maar 40 jaar later, de verontwaardiging</vt:lpstr>
      <vt:lpstr>De adequaatheid van de sociale minima</vt:lpstr>
      <vt:lpstr>PowerPoint-presentatie</vt:lpstr>
      <vt:lpstr>De puzzle</vt:lpstr>
      <vt:lpstr>Economische groei in België</vt:lpstr>
      <vt:lpstr>De evolutie van het arbeidsvolume </vt:lpstr>
      <vt:lpstr>                        De evolutie van de RVA uitgaven</vt:lpstr>
      <vt:lpstr>De evolutie van de ongelijkheid en van de armoede</vt:lpstr>
      <vt:lpstr>PowerPoint-presentatie</vt:lpstr>
      <vt:lpstr>Waarom ?</vt:lpstr>
      <vt:lpstr>1.Ongelijke tewerkstellingsgroei naar scholing</vt:lpstr>
      <vt:lpstr>Werkloosheid naar onderwijsniveau  </vt:lpstr>
      <vt:lpstr>2. Ongelijke verdeling van jobs over huishoudens </vt:lpstr>
      <vt:lpstr>4. Neerwaartse druk op lage lonen</vt:lpstr>
      <vt:lpstr>… en op werkloosheidsuitkeringen </vt:lpstr>
      <vt:lpstr>Stijgende armoede bij laaggeschoolden </vt:lpstr>
      <vt:lpstr>… en bij werkloze gezinnen ( grafiek 1.7 DSWS )</vt:lpstr>
      <vt:lpstr>          De welvaartsstaat zorgt minder goed voor de onderkant</vt:lpstr>
      <vt:lpstr>PowerPoint-presentatie</vt:lpstr>
      <vt:lpstr>PowerPoint-presentatie</vt:lpstr>
      <vt:lpstr>Meer herverdeling is nodig </vt:lpstr>
      <vt:lpstr>      Moed, barmhartigheid en ambitie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BCantillon</dc:creator>
  <cp:lastModifiedBy>zonnebloem</cp:lastModifiedBy>
  <cp:revision>105</cp:revision>
  <dcterms:created xsi:type="dcterms:W3CDTF">2015-10-26T11:33:28Z</dcterms:created>
  <dcterms:modified xsi:type="dcterms:W3CDTF">2017-09-23T08:56:12Z</dcterms:modified>
</cp:coreProperties>
</file>